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969" r:id="rId3"/>
    <p:sldId id="939" r:id="rId4"/>
    <p:sldId id="968" r:id="rId5"/>
    <p:sldId id="973" r:id="rId6"/>
    <p:sldId id="995" r:id="rId7"/>
    <p:sldId id="996" r:id="rId8"/>
    <p:sldId id="997" r:id="rId9"/>
    <p:sldId id="884" r:id="rId10"/>
    <p:sldId id="999" r:id="rId11"/>
    <p:sldId id="1000" r:id="rId12"/>
    <p:sldId id="1001" r:id="rId13"/>
    <p:sldId id="1002" r:id="rId14"/>
    <p:sldId id="1003" r:id="rId15"/>
    <p:sldId id="1004" r:id="rId16"/>
    <p:sldId id="1005" r:id="rId17"/>
    <p:sldId id="1006" r:id="rId18"/>
    <p:sldId id="1009" r:id="rId19"/>
    <p:sldId id="998" r:id="rId20"/>
    <p:sldId id="843" r:id="rId21"/>
    <p:sldId id="1008" r:id="rId22"/>
    <p:sldId id="984" r:id="rId23"/>
    <p:sldId id="975" r:id="rId24"/>
    <p:sldId id="976" r:id="rId25"/>
    <p:sldId id="1010" r:id="rId26"/>
    <p:sldId id="1011" r:id="rId27"/>
    <p:sldId id="1014" r:id="rId28"/>
    <p:sldId id="1015" r:id="rId29"/>
    <p:sldId id="1016" r:id="rId30"/>
    <p:sldId id="1017" r:id="rId31"/>
    <p:sldId id="1018" r:id="rId32"/>
    <p:sldId id="1019" r:id="rId33"/>
    <p:sldId id="1024" r:id="rId34"/>
    <p:sldId id="1025" r:id="rId35"/>
    <p:sldId id="1026" r:id="rId36"/>
    <p:sldId id="1027" r:id="rId37"/>
    <p:sldId id="1028" r:id="rId38"/>
    <p:sldId id="1029" r:id="rId39"/>
    <p:sldId id="1030" r:id="rId40"/>
    <p:sldId id="1031" r:id="rId41"/>
    <p:sldId id="1032" r:id="rId42"/>
    <p:sldId id="1033" r:id="rId43"/>
    <p:sldId id="1034" r:id="rId44"/>
    <p:sldId id="1035" r:id="rId45"/>
    <p:sldId id="1036" r:id="rId46"/>
    <p:sldId id="1037" r:id="rId47"/>
    <p:sldId id="1039" r:id="rId48"/>
    <p:sldId id="1040" r:id="rId49"/>
    <p:sldId id="1043" r:id="rId50"/>
    <p:sldId id="1041" r:id="rId51"/>
    <p:sldId id="1044" r:id="rId52"/>
    <p:sldId id="1045" r:id="rId53"/>
    <p:sldId id="1046" r:id="rId54"/>
    <p:sldId id="1047" r:id="rId55"/>
    <p:sldId id="1048" r:id="rId56"/>
    <p:sldId id="1049" r:id="rId57"/>
    <p:sldId id="1050" r:id="rId58"/>
    <p:sldId id="1051" r:id="rId59"/>
    <p:sldId id="1052" r:id="rId60"/>
    <p:sldId id="1053" r:id="rId61"/>
    <p:sldId id="983" r:id="rId62"/>
  </p:sldIdLst>
  <p:sldSz cx="9906000" cy="6858000" type="A4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2CA"/>
    <a:srgbClr val="F57C1E"/>
    <a:srgbClr val="0650BC"/>
    <a:srgbClr val="0A7FB7"/>
    <a:srgbClr val="EAEAEA"/>
    <a:srgbClr val="FFFF99"/>
    <a:srgbClr val="39B26A"/>
    <a:srgbClr val="92245C"/>
    <a:srgbClr val="C1C32E"/>
    <a:srgbClr val="F9A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0" autoAdjust="0"/>
    <p:restoredTop sz="85006" autoAdjust="0"/>
  </p:normalViewPr>
  <p:slideViewPr>
    <p:cSldViewPr snapToGrid="0">
      <p:cViewPr varScale="1">
        <p:scale>
          <a:sx n="99" d="100"/>
          <a:sy n="99" d="100"/>
        </p:scale>
        <p:origin x="-114" y="-360"/>
      </p:cViewPr>
      <p:guideLst>
        <p:guide orient="horz" pos="4102"/>
        <p:guide orient="horz" pos="170"/>
        <p:guide orient="horz" pos="382"/>
        <p:guide orient="horz" pos="786"/>
        <p:guide orient="horz" pos="1058"/>
        <p:guide pos="6057"/>
        <p:guide pos="5903"/>
        <p:guide pos="3085"/>
        <p:guide pos="4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170"/>
    </p:cViewPr>
  </p:sorterViewPr>
  <p:notesViewPr>
    <p:cSldViewPr snapToGrid="0">
      <p:cViewPr varScale="1">
        <p:scale>
          <a:sx n="87" d="100"/>
          <a:sy n="87" d="100"/>
        </p:scale>
        <p:origin x="-302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D544206-16E2-6049-9A1F-AC5FE16FB6C5}" type="datetime1">
              <a:rPr lang="en-US"/>
              <a:pPr>
                <a:defRPr/>
              </a:pPr>
              <a:t>3/8/2016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E72E164-9E0D-7F4D-AC2B-00761B0DEF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60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EF22BD1-095B-9B48-A493-FCF3E0BC8BDE}" type="datetime1">
              <a:rPr lang="en-US"/>
              <a:pPr>
                <a:defRPr/>
              </a:pPr>
              <a:t>3/8/2016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74F6BA1-1AEA-8C44-B8B4-4ADBDCC9D3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350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21300000">
            <a:off x="408176" y="644525"/>
            <a:ext cx="8617877" cy="5384800"/>
          </a:xfrm>
          <a:prstGeom prst="rect">
            <a:avLst/>
          </a:prstGeom>
          <a:solidFill>
            <a:srgbClr val="CAD2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898650" y="1282700"/>
            <a:ext cx="8007350" cy="3898900"/>
          </a:xfrm>
          <a:prstGeom prst="rect">
            <a:avLst/>
          </a:prstGeom>
          <a:solidFill>
            <a:srgbClr val="0A7F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9593" y="1371601"/>
            <a:ext cx="3776063" cy="1774825"/>
          </a:xfrm>
        </p:spPr>
        <p:txBody>
          <a:bodyPr anchor="b">
            <a:normAutofit/>
          </a:bodyPr>
          <a:lstStyle>
            <a:lvl1pPr algn="l">
              <a:lnSpc>
                <a:spcPts val="28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7100" y="3352800"/>
            <a:ext cx="3788555" cy="685800"/>
          </a:xfrm>
        </p:spPr>
        <p:txBody>
          <a:bodyPr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917344" y="6645275"/>
            <a:ext cx="23114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246647" y="736182"/>
            <a:ext cx="9679016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35758" y="391597"/>
            <a:ext cx="89154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858347" y="6645275"/>
            <a:ext cx="23114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3" y="704850"/>
            <a:ext cx="856721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91733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872" y="370332"/>
            <a:ext cx="8915400" cy="4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88774" y="6645275"/>
            <a:ext cx="2821858" cy="21272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A7FB7"/>
          </a:solidFill>
          <a:latin typeface="Arial"/>
          <a:ea typeface="ＭＳ Ｐゴシック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9pPr>
    </p:titleStyle>
    <p:bodyStyle>
      <a:lvl1pPr marL="230188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454025" indent="-223838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684213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915988" indent="-231775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146175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tafl.ws/nytim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pminder.org/" TargetMode="External"/><Relationship Id="rId4" Type="http://schemas.openxmlformats.org/officeDocument/2006/relationships/hyperlink" Target="http://datafl.ws/han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kbig.kr/index.php?mid=map" TargetMode="External"/><Relationship Id="rId2" Type="http://schemas.openxmlformats.org/officeDocument/2006/relationships/hyperlink" Target="http://www.bicdata.com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ctrTitle"/>
          </p:nvPr>
        </p:nvSpPr>
        <p:spPr>
          <a:xfrm>
            <a:off x="3116138" y="1339517"/>
            <a:ext cx="5735052" cy="13288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mtClean="0">
                <a:latin typeface="+mn-ea"/>
                <a:ea typeface="+mn-ea"/>
              </a:rPr>
              <a:t>빅데이터 전략 및 활용</a:t>
            </a:r>
            <a:endParaRPr lang="en-US" sz="3200" b="1" dirty="0" smtClean="0">
              <a:latin typeface="+mn-ea"/>
              <a:ea typeface="+mn-ea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3201093" y="3379177"/>
            <a:ext cx="5402580" cy="1683274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rmAutofit/>
          </a:bodyPr>
          <a:lstStyle/>
          <a:p>
            <a:pPr algn="ctr">
              <a:lnSpc>
                <a:spcPts val="1600"/>
              </a:lnSpc>
            </a:pPr>
            <a:endParaRPr lang="en-US" altLang="ko-KR" sz="20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>
              <a:lnSpc>
                <a:spcPts val="1600"/>
              </a:lnSpc>
            </a:pPr>
            <a:endParaRPr lang="en-US" altLang="ko-KR" sz="12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 marL="285750" indent="-285750">
              <a:lnSpc>
                <a:spcPts val="1600"/>
              </a:lnSpc>
              <a:buFont typeface="Arial" pitchFamily="34" charset="0"/>
              <a:buChar char="•"/>
            </a:pPr>
            <a:r>
              <a:rPr lang="ko-KR" altLang="en-US" sz="15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장형석</a:t>
            </a:r>
            <a:endParaRPr lang="en-US" altLang="ko-KR" sz="15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>
              <a:lnSpc>
                <a:spcPts val="1600"/>
              </a:lnSpc>
            </a:pPr>
            <a:endParaRPr lang="en-US" altLang="ko-KR" sz="15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 marL="285750" indent="-285750">
              <a:lnSpc>
                <a:spcPts val="1600"/>
              </a:lnSpc>
              <a:buFont typeface="Arial" pitchFamily="34" charset="0"/>
              <a:buChar char="•"/>
            </a:pPr>
            <a:r>
              <a:rPr lang="ko-KR" altLang="en-US" sz="15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충북대 비즈니스 데이터 융합학과 교수</a:t>
            </a:r>
            <a:endParaRPr lang="en-US" altLang="ko-KR" sz="15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 marL="285750" indent="-285750">
              <a:lnSpc>
                <a:spcPts val="1600"/>
              </a:lnSpc>
              <a:buFont typeface="Arial" pitchFamily="34" charset="0"/>
              <a:buChar char="•"/>
            </a:pPr>
            <a:endParaRPr lang="en-US" altLang="ko-KR" sz="15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 marL="285750" indent="-285750">
              <a:lnSpc>
                <a:spcPts val="1600"/>
              </a:lnSpc>
              <a:buFont typeface="Arial" pitchFamily="34" charset="0"/>
              <a:buChar char="•"/>
            </a:pPr>
            <a:r>
              <a:rPr lang="en-US" altLang="ko-KR" sz="15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chjang1204@nate.com </a:t>
            </a:r>
            <a:endParaRPr lang="ko-KR" altLang="en-US" sz="1500" b="1" dirty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성공적인 빅데이터 </a:t>
            </a:r>
            <a:r>
              <a:rPr lang="ko-KR" altLang="en-US"/>
              <a:t>활용을 위한 </a:t>
            </a:r>
            <a:r>
              <a:rPr lang="en-US" altLang="ko-KR"/>
              <a:t>3</a:t>
            </a:r>
            <a:r>
              <a:rPr lang="ko-KR" altLang="en-US"/>
              <a:t>대 요소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218760" cy="432000"/>
          </a:xfrm>
        </p:spPr>
        <p:txBody>
          <a:bodyPr/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활용을 위한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732632" y="1146539"/>
            <a:ext cx="8850847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 bwMode="gray">
          <a:xfrm>
            <a:off x="4216400" y="1820333"/>
            <a:ext cx="1354505" cy="1187027"/>
          </a:xfrm>
          <a:prstGeom prst="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JBold" pitchFamily="18" charset="-127"/>
              </a:rPr>
              <a:t>자원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gray">
          <a:xfrm>
            <a:off x="5371415" y="3821853"/>
            <a:ext cx="1354505" cy="1187027"/>
          </a:xfrm>
          <a:prstGeom prst="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JBold" pitchFamily="18" charset="-127"/>
              </a:rPr>
              <a:t>인력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3110912" y="3821853"/>
            <a:ext cx="1354505" cy="1187027"/>
          </a:xfrm>
          <a:prstGeom prst="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JBold" pitchFamily="18" charset="-127"/>
              </a:rPr>
              <a:t>기술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628259"/>
              </p:ext>
            </p:extLst>
          </p:nvPr>
        </p:nvGraphicFramePr>
        <p:xfrm>
          <a:off x="6012482" y="1820332"/>
          <a:ext cx="1914556" cy="1278468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914556"/>
              </a:tblGrid>
              <a:tr h="4203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858129">
                <a:tc>
                  <a:txBody>
                    <a:bodyPr/>
                    <a:lstStyle/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자원 확보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품질 관리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  <a:cs typeface="Times New Roman"/>
                        </a:rPr>
                        <a:t>데이터 보안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14974"/>
              </p:ext>
            </p:extLst>
          </p:nvPr>
        </p:nvGraphicFramePr>
        <p:xfrm>
          <a:off x="6977682" y="3821852"/>
          <a:ext cx="2471118" cy="2030308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1118"/>
              </a:tblGrid>
              <a:tr h="42462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데이터 사이언티스트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1605682">
                <a:tc>
                  <a:txBody>
                    <a:bodyPr/>
                    <a:lstStyle/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수학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공학 등 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IT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능력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경제학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통계학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심리학 등</a:t>
                      </a:r>
                      <a:r>
                        <a:rPr lang="ko-KR" altLang="en-US" sz="1200" kern="100" baseline="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en-US" altLang="ko-KR" sz="1200" kern="100" baseline="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200" kern="100" baseline="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 </a:t>
                      </a:r>
                      <a:r>
                        <a:rPr lang="ko-KR" altLang="en-US" sz="1200" kern="100" baseline="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다분야의 이해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비판적 시각과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커뮤니케이션 능력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스토리텔링 등 시각화 능력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31964"/>
              </p:ext>
            </p:extLst>
          </p:nvPr>
        </p:nvGraphicFramePr>
        <p:xfrm>
          <a:off x="444802" y="3862492"/>
          <a:ext cx="2471118" cy="193974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1118"/>
              </a:tblGrid>
              <a:tr h="38438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빅데이터 플랫폼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1555356">
                <a:tc>
                  <a:txBody>
                    <a:bodyPr/>
                    <a:lstStyle/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수집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관리기술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대용량 데이터 처리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(Hadooop, MapReduce..)</a:t>
                      </a: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빅데이터 분석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(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자연어처리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데이터마이닝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..)</a:t>
                      </a:r>
                    </a:p>
                    <a:p>
                      <a:pPr marL="171450" indent="-1714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시각화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OLAP 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cxnSp>
        <p:nvCxnSpPr>
          <p:cNvPr id="4" name="직선 연결선 3"/>
          <p:cNvCxnSpPr>
            <a:endCxn id="20" idx="0"/>
          </p:cNvCxnSpPr>
          <p:nvPr/>
        </p:nvCxnSpPr>
        <p:spPr>
          <a:xfrm flipH="1">
            <a:off x="3788165" y="3007360"/>
            <a:ext cx="834635" cy="814493"/>
          </a:xfrm>
          <a:prstGeom prst="line">
            <a:avLst/>
          </a:prstGeom>
          <a:ln w="38100"/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18" idx="0"/>
          </p:cNvCxnSpPr>
          <p:nvPr/>
        </p:nvCxnSpPr>
        <p:spPr>
          <a:xfrm>
            <a:off x="5158056" y="3007360"/>
            <a:ext cx="890612" cy="814493"/>
          </a:xfrm>
          <a:prstGeom prst="line">
            <a:avLst/>
          </a:prstGeom>
          <a:ln w="38100"/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8" idx="1"/>
            <a:endCxn id="20" idx="3"/>
          </p:cNvCxnSpPr>
          <p:nvPr/>
        </p:nvCxnSpPr>
        <p:spPr>
          <a:xfrm flipH="1">
            <a:off x="4465417" y="4415367"/>
            <a:ext cx="905998" cy="0"/>
          </a:xfrm>
          <a:prstGeom prst="line">
            <a:avLst/>
          </a:prstGeom>
          <a:ln w="38100"/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529995" y="1263535"/>
            <a:ext cx="8597380" cy="5168515"/>
          </a:xfrm>
          <a:prstGeom prst="line">
            <a:avLst/>
          </a:prstGeom>
          <a:ln w="50800">
            <a:solidFill>
              <a:schemeClr val="accent1">
                <a:alpha val="46000"/>
              </a:schemeClr>
            </a:solidFill>
            <a:tailEnd type="triangle"/>
          </a:ln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활용할 수 있는 빅데이터 확보하기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218760" cy="432000"/>
          </a:xfrm>
        </p:spPr>
        <p:txBody>
          <a:bodyPr/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대 요소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: 1.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자원 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320889"/>
              </p:ext>
            </p:extLst>
          </p:nvPr>
        </p:nvGraphicFramePr>
        <p:xfrm>
          <a:off x="732632" y="5118661"/>
          <a:ext cx="4177074" cy="11341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4177074"/>
              </a:tblGrid>
              <a:tr h="359427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단계 </a:t>
                      </a: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: Silos (Hoarding)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774677">
                <a:tc>
                  <a:txBody>
                    <a:bodyPr/>
                    <a:lstStyle/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조직의 독자적인 데이터 생성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 중심의 단계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외부 데이터는 인터넷을 통한 수집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)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가능</a:t>
                      </a: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데이터의 신뢰성과 품질제고 노력 필요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77101"/>
              </p:ext>
            </p:extLst>
          </p:nvPr>
        </p:nvGraphicFramePr>
        <p:xfrm>
          <a:off x="1882560" y="3997421"/>
          <a:ext cx="4177074" cy="971797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4177074"/>
              </a:tblGrid>
              <a:tr h="30798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2</a:t>
                      </a: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단계 </a:t>
                      </a: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: Exchanges (Sharing)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663809">
                <a:tc>
                  <a:txBody>
                    <a:bodyPr/>
                    <a:lstStyle/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기업의 데이터를 외부 기관들과 상호 교환하는 단계</a:t>
                      </a: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1:1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또는 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1:n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공유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연계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90453"/>
              </p:ext>
            </p:extLst>
          </p:nvPr>
        </p:nvGraphicFramePr>
        <p:xfrm>
          <a:off x="3240305" y="2591571"/>
          <a:ext cx="4177074" cy="1240598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4177074"/>
              </a:tblGrid>
              <a:tr h="39317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3</a:t>
                      </a: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단계 </a:t>
                      </a: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: Pools (Aggregating)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847420">
                <a:tc>
                  <a:txBody>
                    <a:bodyPr/>
                    <a:lstStyle/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특정한 활동이나 목적을 위해 모인 연합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그룹 등이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 상호협력과 공동의 장 형성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표준화된 데이터 풀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(Data Pool)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연계를 통해 국경을</a:t>
                      </a: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 초월한 정보 교환과 상호 이용 가능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529993" y="1263535"/>
            <a:ext cx="2" cy="5168515"/>
          </a:xfrm>
          <a:prstGeom prst="line">
            <a:avLst/>
          </a:prstGeom>
          <a:ln w="38100"/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529995" y="6432050"/>
            <a:ext cx="8597380" cy="0"/>
          </a:xfrm>
          <a:prstGeom prst="line">
            <a:avLst/>
          </a:prstGeom>
          <a:ln w="38100"/>
          <a:effectLst>
            <a:outerShdw blurRad="4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104414"/>
              </p:ext>
            </p:extLst>
          </p:nvPr>
        </p:nvGraphicFramePr>
        <p:xfrm>
          <a:off x="4645157" y="1438105"/>
          <a:ext cx="4177074" cy="971797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4177074"/>
              </a:tblGrid>
              <a:tr h="30798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4</a:t>
                      </a: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단계 </a:t>
                      </a: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: Commons (Co-creating)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663809">
                <a:tc>
                  <a:txBody>
                    <a:bodyPr/>
                    <a:lstStyle/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오픈 방식 플랫폼을 통한 데이터 공유</a:t>
                      </a: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상호 협력과 참여를 통해 공동의 자원 창조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7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빅데이터 활용 기술의 변화 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218760" cy="432000"/>
          </a:xfrm>
        </p:spPr>
        <p:txBody>
          <a:bodyPr/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대 요소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: 2.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기술 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9993" y="1368217"/>
            <a:ext cx="9513185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smtClean="0">
                <a:solidFill>
                  <a:srgbClr val="C00000"/>
                </a:solidFill>
                <a:latin typeface="+mj-ea"/>
                <a:ea typeface="+mj-ea"/>
              </a:rPr>
              <a:t>BI(Business Intelligence)</a:t>
            </a:r>
            <a:r>
              <a:rPr lang="ko-KR" altLang="en-US" sz="1600" b="1" smtClean="0">
                <a:solidFill>
                  <a:srgbClr val="C00000"/>
                </a:solidFill>
                <a:latin typeface="+mj-ea"/>
                <a:ea typeface="+mj-ea"/>
              </a:rPr>
              <a:t>에서 </a:t>
            </a:r>
            <a:r>
              <a:rPr lang="en-US" altLang="ko-KR" sz="1600" b="1" smtClean="0">
                <a:solidFill>
                  <a:srgbClr val="C00000"/>
                </a:solidFill>
                <a:latin typeface="+mj-ea"/>
                <a:ea typeface="+mj-ea"/>
              </a:rPr>
              <a:t>BA(Business Analytics)</a:t>
            </a:r>
            <a:r>
              <a:rPr lang="ko-KR" altLang="en-US" sz="1600" b="1" smtClean="0">
                <a:solidFill>
                  <a:srgbClr val="C00000"/>
                </a:solidFill>
                <a:latin typeface="+mj-ea"/>
                <a:ea typeface="+mj-ea"/>
              </a:rPr>
              <a:t>로 </a:t>
            </a:r>
            <a:endParaRPr lang="en-US" altLang="ko-KR" sz="1600" b="1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</a:t>
            </a:r>
            <a:r>
              <a:rPr lang="en-US" altLang="ko-KR" sz="1600" b="1" smtClean="0">
                <a:latin typeface="+mj-ea"/>
                <a:ea typeface="+mj-ea"/>
              </a:rPr>
              <a:t>- BI</a:t>
            </a:r>
            <a:r>
              <a:rPr lang="ko-KR" altLang="en-US" sz="1600" b="1" smtClean="0">
                <a:latin typeface="+mj-ea"/>
                <a:ea typeface="+mj-ea"/>
              </a:rPr>
              <a:t>는 신속하고 정확한 비즈니스 의사결정을 위해 사용하는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>
                <a:latin typeface="+mj-ea"/>
                <a:ea typeface="+mj-ea"/>
              </a:rPr>
              <a:t> </a:t>
            </a:r>
            <a:r>
              <a:rPr lang="en-US" altLang="ko-KR" sz="1600" b="1" smtClean="0">
                <a:latin typeface="+mj-ea"/>
                <a:ea typeface="+mj-ea"/>
              </a:rPr>
              <a:t>    </a:t>
            </a:r>
            <a:r>
              <a:rPr lang="ko-KR" altLang="en-US" sz="1600" b="1" smtClean="0">
                <a:latin typeface="+mj-ea"/>
                <a:ea typeface="+mj-ea"/>
              </a:rPr>
              <a:t>데이터의 접근</a:t>
            </a:r>
            <a:r>
              <a:rPr lang="en-US" altLang="ko-KR" sz="1600" b="1" smtClean="0">
                <a:latin typeface="+mj-ea"/>
                <a:ea typeface="+mj-ea"/>
              </a:rPr>
              <a:t>, </a:t>
            </a:r>
            <a:r>
              <a:rPr lang="ko-KR" altLang="en-US" sz="1600" b="1" smtClean="0">
                <a:latin typeface="+mj-ea"/>
                <a:ea typeface="+mj-ea"/>
              </a:rPr>
              <a:t>수집</a:t>
            </a:r>
            <a:r>
              <a:rPr lang="en-US" altLang="ko-KR" sz="1600" b="1" smtClean="0">
                <a:latin typeface="+mj-ea"/>
                <a:ea typeface="+mj-ea"/>
              </a:rPr>
              <a:t>, </a:t>
            </a:r>
            <a:r>
              <a:rPr lang="ko-KR" altLang="en-US" sz="1600" b="1" smtClean="0">
                <a:latin typeface="+mj-ea"/>
                <a:ea typeface="+mj-ea"/>
              </a:rPr>
              <a:t>보관</a:t>
            </a:r>
            <a:r>
              <a:rPr lang="en-US" altLang="ko-KR" sz="1600" b="1" smtClean="0">
                <a:latin typeface="+mj-ea"/>
                <a:ea typeface="+mj-ea"/>
              </a:rPr>
              <a:t>, </a:t>
            </a:r>
            <a:r>
              <a:rPr lang="ko-KR" altLang="en-US" sz="1600" b="1" smtClean="0">
                <a:latin typeface="+mj-ea"/>
                <a:ea typeface="+mj-ea"/>
              </a:rPr>
              <a:t>분석 등의 애플리케이션과 기술의 집합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</a:t>
            </a:r>
            <a:r>
              <a:rPr lang="en-US" altLang="ko-KR" sz="1600" b="1" smtClean="0">
                <a:latin typeface="+mj-ea"/>
                <a:ea typeface="+mj-ea"/>
              </a:rPr>
              <a:t>- </a:t>
            </a:r>
            <a:r>
              <a:rPr lang="ko-KR" altLang="en-US" sz="1600" b="1" smtClean="0">
                <a:latin typeface="+mj-ea"/>
                <a:ea typeface="+mj-ea"/>
              </a:rPr>
              <a:t>최근 </a:t>
            </a:r>
            <a:r>
              <a:rPr lang="en-US" altLang="ko-KR" sz="1600" b="1" smtClean="0">
                <a:latin typeface="+mj-ea"/>
                <a:ea typeface="+mj-ea"/>
              </a:rPr>
              <a:t>BI</a:t>
            </a:r>
            <a:r>
              <a:rPr lang="ko-KR" altLang="en-US" sz="1600" b="1" smtClean="0">
                <a:latin typeface="+mj-ea"/>
                <a:ea typeface="+mj-ea"/>
              </a:rPr>
              <a:t>에서 </a:t>
            </a:r>
            <a:r>
              <a:rPr lang="en-US" altLang="ko-KR" sz="1600" b="1" smtClean="0">
                <a:latin typeface="+mj-ea"/>
                <a:ea typeface="+mj-ea"/>
              </a:rPr>
              <a:t>BA</a:t>
            </a:r>
            <a:r>
              <a:rPr lang="ko-KR" altLang="en-US" sz="1600" b="1" smtClean="0">
                <a:latin typeface="+mj-ea"/>
                <a:ea typeface="+mj-ea"/>
              </a:rPr>
              <a:t>로 진화하고 있으며</a:t>
            </a:r>
            <a:r>
              <a:rPr lang="en-US" altLang="ko-KR" sz="1600" b="1" smtClean="0">
                <a:latin typeface="+mj-ea"/>
                <a:ea typeface="+mj-ea"/>
              </a:rPr>
              <a:t>, </a:t>
            </a:r>
            <a:r>
              <a:rPr lang="ko-KR" altLang="en-US" sz="1600" b="1" smtClean="0">
                <a:latin typeface="+mj-ea"/>
                <a:ea typeface="+mj-ea"/>
              </a:rPr>
              <a:t>데이터의 생성부터 폐기까지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>
                <a:latin typeface="+mj-ea"/>
                <a:ea typeface="+mj-ea"/>
              </a:rPr>
              <a:t> </a:t>
            </a:r>
            <a:r>
              <a:rPr lang="en-US" altLang="ko-KR" sz="1600" b="1" smtClean="0">
                <a:latin typeface="+mj-ea"/>
                <a:ea typeface="+mj-ea"/>
              </a:rPr>
              <a:t>    </a:t>
            </a:r>
            <a:r>
              <a:rPr lang="ko-KR" altLang="en-US" sz="1600" b="1" smtClean="0">
                <a:latin typeface="+mj-ea"/>
                <a:ea typeface="+mj-ea"/>
              </a:rPr>
              <a:t>전사적인 범위에서 기업의 미래를 예측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</a:t>
            </a:r>
            <a:r>
              <a:rPr lang="en-US" altLang="ko-KR" sz="1600" b="1" smtClean="0">
                <a:latin typeface="+mj-ea"/>
                <a:ea typeface="+mj-ea"/>
              </a:rPr>
              <a:t>- BI</a:t>
            </a:r>
            <a:r>
              <a:rPr lang="ko-KR" altLang="en-US" sz="1600" b="1" smtClean="0">
                <a:latin typeface="+mj-ea"/>
                <a:ea typeface="+mj-ea"/>
              </a:rPr>
              <a:t>가 </a:t>
            </a:r>
            <a:r>
              <a:rPr lang="en-US" altLang="ko-KR" sz="1600" b="1" smtClean="0">
                <a:latin typeface="+mj-ea"/>
                <a:ea typeface="+mj-ea"/>
              </a:rPr>
              <a:t>OLAP(Online Analytical Processing) </a:t>
            </a:r>
            <a:r>
              <a:rPr lang="ko-KR" altLang="en-US" sz="1600" b="1" smtClean="0">
                <a:latin typeface="+mj-ea"/>
                <a:ea typeface="+mj-ea"/>
              </a:rPr>
              <a:t>도구라면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>
                <a:latin typeface="+mj-ea"/>
                <a:ea typeface="+mj-ea"/>
              </a:rPr>
              <a:t> </a:t>
            </a:r>
            <a:r>
              <a:rPr lang="en-US" altLang="ko-KR" sz="1600" b="1" smtClean="0">
                <a:latin typeface="+mj-ea"/>
                <a:ea typeface="+mj-ea"/>
              </a:rPr>
              <a:t>    BA</a:t>
            </a:r>
            <a:r>
              <a:rPr lang="ko-KR" altLang="en-US" sz="1600" b="1" smtClean="0">
                <a:latin typeface="+mj-ea"/>
                <a:ea typeface="+mj-ea"/>
              </a:rPr>
              <a:t>는 </a:t>
            </a:r>
            <a:r>
              <a:rPr lang="en-US" altLang="ko-KR" sz="1600" b="1" smtClean="0">
                <a:latin typeface="+mj-ea"/>
                <a:ea typeface="+mj-ea"/>
              </a:rPr>
              <a:t>ETL, DI/DQ, MDM, </a:t>
            </a:r>
            <a:r>
              <a:rPr lang="ko-KR" altLang="en-US" sz="1600" b="1" smtClean="0">
                <a:latin typeface="+mj-ea"/>
                <a:ea typeface="+mj-ea"/>
              </a:rPr>
              <a:t>분석</a:t>
            </a:r>
            <a:r>
              <a:rPr lang="en-US" altLang="ko-KR" sz="1600" b="1" smtClean="0">
                <a:latin typeface="+mj-ea"/>
                <a:ea typeface="+mj-ea"/>
              </a:rPr>
              <a:t>/</a:t>
            </a:r>
            <a:r>
              <a:rPr lang="ko-KR" altLang="en-US" sz="1600" b="1" smtClean="0">
                <a:latin typeface="+mj-ea"/>
                <a:ea typeface="+mj-ea"/>
              </a:rPr>
              <a:t>예측</a:t>
            </a:r>
            <a:r>
              <a:rPr lang="en-US" altLang="ko-KR" sz="1600" b="1" smtClean="0">
                <a:latin typeface="+mj-ea"/>
                <a:ea typeface="+mj-ea"/>
              </a:rPr>
              <a:t>/</a:t>
            </a:r>
            <a:r>
              <a:rPr lang="ko-KR" altLang="en-US" sz="1600" b="1" smtClean="0">
                <a:latin typeface="+mj-ea"/>
                <a:ea typeface="+mj-ea"/>
              </a:rPr>
              <a:t>최적화 기술이 통합된 것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endParaRPr lang="en-US" altLang="ko-KR" sz="1600" b="1">
              <a:latin typeface="+mj-ea"/>
              <a:ea typeface="+mj-ea"/>
            </a:endParaRPr>
          </a:p>
          <a:p>
            <a:pPr marL="285750" indent="-285750"/>
            <a:r>
              <a:rPr lang="en-US" altLang="ko-KR" sz="1600" smtClean="0">
                <a:latin typeface="+mj-ea"/>
                <a:ea typeface="+mj-ea"/>
              </a:rPr>
              <a:t>     # DI/DQ(Data Integration / Data Quality) : </a:t>
            </a:r>
            <a:r>
              <a:rPr lang="ko-KR" altLang="en-US" sz="1600" smtClean="0">
                <a:latin typeface="+mj-ea"/>
                <a:ea typeface="+mj-ea"/>
              </a:rPr>
              <a:t>데이터 통합 및 품질 관리</a:t>
            </a:r>
            <a:endParaRPr lang="en-US" altLang="ko-KR" sz="160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>
                <a:latin typeface="+mj-ea"/>
                <a:ea typeface="+mj-ea"/>
              </a:rPr>
              <a:t> </a:t>
            </a:r>
            <a:r>
              <a:rPr lang="en-US" altLang="ko-KR" sz="1600" smtClean="0">
                <a:latin typeface="+mj-ea"/>
                <a:ea typeface="+mj-ea"/>
              </a:rPr>
              <a:t>    # MDM(Master Data Management) : </a:t>
            </a:r>
            <a:r>
              <a:rPr lang="ko-KR" altLang="en-US" sz="1600" smtClean="0">
                <a:latin typeface="+mj-ea"/>
                <a:ea typeface="+mj-ea"/>
              </a:rPr>
              <a:t>마스터 데이터 관리</a:t>
            </a:r>
            <a:endParaRPr lang="en-US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19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mtClean="0"/>
              <a:t>BI</a:t>
            </a:r>
            <a:r>
              <a:rPr lang="ko-KR" altLang="en-US" smtClean="0"/>
              <a:t>에서 </a:t>
            </a:r>
            <a:r>
              <a:rPr lang="en-US" altLang="ko-KR" smtClean="0"/>
              <a:t>BA</a:t>
            </a:r>
            <a:r>
              <a:rPr lang="ko-KR" altLang="en-US" smtClean="0"/>
              <a:t>로의 진화과정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218760" cy="432000"/>
          </a:xfrm>
        </p:spPr>
        <p:txBody>
          <a:bodyPr/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대 요소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: 2.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기술 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</a:t>
            </a:fld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53" y="1236743"/>
            <a:ext cx="837247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12624" y="6333369"/>
            <a:ext cx="55050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굴림" pitchFamily="50" charset="-127"/>
                <a:ea typeface="굴림" pitchFamily="50" charset="-127"/>
              </a:rPr>
              <a:t>※</a:t>
            </a:r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출처 </a:t>
            </a:r>
            <a:r>
              <a:rPr lang="en-US" altLang="ko-KR" sz="1200" b="1" smtClean="0">
                <a:latin typeface="굴림" pitchFamily="50" charset="-127"/>
                <a:ea typeface="굴림" pitchFamily="50" charset="-127"/>
              </a:rPr>
              <a:t>: </a:t>
            </a:r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데이터넷</a:t>
            </a:r>
            <a:r>
              <a:rPr lang="en-US" altLang="ko-KR" sz="1200" b="1" smtClean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 급부상하는 </a:t>
            </a:r>
            <a:r>
              <a:rPr lang="en-US" altLang="ko-KR" sz="1200" b="1" smtClean="0">
                <a:latin typeface="굴림" pitchFamily="50" charset="-127"/>
                <a:ea typeface="굴림" pitchFamily="50" charset="-127"/>
              </a:rPr>
              <a:t> '</a:t>
            </a:r>
            <a:r>
              <a:rPr lang="ko-KR" altLang="en-US" sz="1200" b="1" smtClean="0">
                <a:latin typeface="굴림" pitchFamily="50" charset="-127"/>
                <a:ea typeface="굴림" pitchFamily="50" charset="-127"/>
              </a:rPr>
              <a:t>비즈니스분석</a:t>
            </a:r>
            <a:r>
              <a:rPr lang="en-US" altLang="ko-KR" sz="1200" b="1" smtClean="0">
                <a:latin typeface="굴림" pitchFamily="50" charset="-127"/>
                <a:ea typeface="굴림" pitchFamily="50" charset="-127"/>
              </a:rPr>
              <a:t>'</a:t>
            </a:r>
            <a:endParaRPr lang="ko-KR" altLang="en-US" sz="1200" b="1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7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빅데이터 시대의 연금술사</a:t>
            </a:r>
            <a:r>
              <a:rPr lang="en-US" altLang="ko-KR" smtClean="0"/>
              <a:t>, </a:t>
            </a:r>
            <a:r>
              <a:rPr lang="ko-KR" altLang="en-US" smtClean="0"/>
              <a:t>데이터 사이언티스트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218760" cy="432000"/>
          </a:xfrm>
        </p:spPr>
        <p:txBody>
          <a:bodyPr/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대 요소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: 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인력 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9993" y="1368217"/>
            <a:ext cx="951318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smtClean="0">
                <a:solidFill>
                  <a:srgbClr val="C00000"/>
                </a:solidFill>
                <a:latin typeface="+mj-ea"/>
                <a:ea typeface="+mj-ea"/>
              </a:rPr>
              <a:t>대규모 데이터 속에서 숨겨진 정보를 찾아내는 데이터 사이언티스트 </a:t>
            </a:r>
            <a:endParaRPr lang="en-US" altLang="ko-KR" sz="1600" b="1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</a:t>
            </a:r>
            <a:r>
              <a:rPr lang="en-US" altLang="ko-KR" sz="1600" b="1" smtClean="0">
                <a:latin typeface="+mj-ea"/>
                <a:ea typeface="+mj-ea"/>
              </a:rPr>
              <a:t>- </a:t>
            </a:r>
            <a:r>
              <a:rPr lang="ko-KR" altLang="en-US" sz="1600" b="1" smtClean="0">
                <a:latin typeface="+mj-ea"/>
                <a:ea typeface="+mj-ea"/>
              </a:rPr>
              <a:t>이베이는 고객 데이터를 분석하고 가공하는 일을 맡고 있는 직원수가 </a:t>
            </a:r>
            <a:r>
              <a:rPr lang="en-US" altLang="ko-KR" sz="1600" b="1" smtClean="0">
                <a:latin typeface="+mj-ea"/>
                <a:ea typeface="+mj-ea"/>
              </a:rPr>
              <a:t>5000</a:t>
            </a:r>
            <a:r>
              <a:rPr lang="ko-KR" altLang="en-US" sz="1600" b="1" smtClean="0">
                <a:latin typeface="+mj-ea"/>
                <a:ea typeface="+mj-ea"/>
              </a:rPr>
              <a:t>여명에 이름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>
                <a:latin typeface="+mj-ea"/>
                <a:ea typeface="+mj-ea"/>
              </a:rPr>
              <a:t> </a:t>
            </a:r>
            <a:r>
              <a:rPr lang="en-US" altLang="ko-KR" sz="1600" b="1" smtClean="0">
                <a:latin typeface="+mj-ea"/>
                <a:ea typeface="+mj-ea"/>
              </a:rPr>
              <a:t>  - EMC</a:t>
            </a:r>
            <a:r>
              <a:rPr lang="ko-KR" altLang="en-US" sz="1600" b="1" smtClean="0">
                <a:latin typeface="+mj-ea"/>
                <a:ea typeface="+mj-ea"/>
              </a:rPr>
              <a:t>는 경제학</a:t>
            </a:r>
            <a:r>
              <a:rPr lang="en-US" altLang="ko-KR" sz="1600" b="1" smtClean="0">
                <a:latin typeface="+mj-ea"/>
                <a:ea typeface="+mj-ea"/>
              </a:rPr>
              <a:t>, </a:t>
            </a:r>
            <a:r>
              <a:rPr lang="ko-KR" altLang="en-US" sz="1600" b="1" smtClean="0">
                <a:latin typeface="+mj-ea"/>
                <a:ea typeface="+mj-ea"/>
              </a:rPr>
              <a:t>통계학</a:t>
            </a:r>
            <a:r>
              <a:rPr lang="en-US" altLang="ko-KR" sz="1600" b="1" smtClean="0">
                <a:latin typeface="+mj-ea"/>
                <a:ea typeface="+mj-ea"/>
              </a:rPr>
              <a:t>, </a:t>
            </a:r>
            <a:r>
              <a:rPr lang="ko-KR" altLang="en-US" sz="1600" b="1" smtClean="0">
                <a:latin typeface="+mj-ea"/>
                <a:ea typeface="+mj-ea"/>
              </a:rPr>
              <a:t>심리학 등을 전공한 박사급 인재들로 구성된 애널리틱스 랩을 운영중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>
                <a:latin typeface="+mj-ea"/>
                <a:ea typeface="+mj-ea"/>
              </a:rPr>
              <a:t> </a:t>
            </a:r>
            <a:r>
              <a:rPr lang="en-US" altLang="ko-KR" sz="1600" b="1" smtClean="0">
                <a:latin typeface="+mj-ea"/>
                <a:ea typeface="+mj-ea"/>
              </a:rPr>
              <a:t>  - IBM</a:t>
            </a:r>
            <a:r>
              <a:rPr lang="ko-KR" altLang="en-US" sz="1600" b="1" smtClean="0">
                <a:latin typeface="+mj-ea"/>
                <a:ea typeface="+mj-ea"/>
              </a:rPr>
              <a:t>은 사내에 </a:t>
            </a:r>
            <a:r>
              <a:rPr lang="en-US" altLang="ko-KR" sz="1600" b="1" smtClean="0">
                <a:latin typeface="+mj-ea"/>
                <a:ea typeface="+mj-ea"/>
              </a:rPr>
              <a:t>200</a:t>
            </a:r>
            <a:r>
              <a:rPr lang="ko-KR" altLang="en-US" sz="1600" b="1" smtClean="0">
                <a:latin typeface="+mj-ea"/>
                <a:ea typeface="+mj-ea"/>
              </a:rPr>
              <a:t>명 이상의 수학자들이 </a:t>
            </a:r>
            <a:r>
              <a:rPr lang="en-US" altLang="ko-KR" sz="1600" b="1" smtClean="0">
                <a:latin typeface="+mj-ea"/>
                <a:ea typeface="+mj-ea"/>
              </a:rPr>
              <a:t>'</a:t>
            </a:r>
            <a:r>
              <a:rPr lang="ko-KR" altLang="en-US" sz="1600" b="1" smtClean="0">
                <a:latin typeface="+mj-ea"/>
                <a:ea typeface="+mj-ea"/>
              </a:rPr>
              <a:t>분석학</a:t>
            </a:r>
            <a:r>
              <a:rPr lang="en-US" altLang="ko-KR" sz="1600" b="1" smtClean="0">
                <a:latin typeface="+mj-ea"/>
                <a:ea typeface="+mj-ea"/>
              </a:rPr>
              <a:t>'</a:t>
            </a:r>
            <a:r>
              <a:rPr lang="ko-KR" altLang="en-US" sz="1600" b="1" smtClean="0">
                <a:latin typeface="+mj-ea"/>
                <a:ea typeface="+mj-ea"/>
              </a:rPr>
              <a:t>을 집중 연구하고 </a:t>
            </a:r>
            <a:r>
              <a:rPr lang="en-US" altLang="ko-KR" sz="1600" b="1" smtClean="0">
                <a:latin typeface="+mj-ea"/>
                <a:ea typeface="+mj-ea"/>
              </a:rPr>
              <a:t>500</a:t>
            </a:r>
            <a:r>
              <a:rPr lang="ko-KR" altLang="en-US" sz="1600" b="1" smtClean="0">
                <a:latin typeface="+mj-ea"/>
                <a:ea typeface="+mj-ea"/>
              </a:rPr>
              <a:t>개 이상의 특허를 취득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endParaRPr lang="en-US" altLang="ko-KR" sz="1600" b="1">
              <a:latin typeface="+mj-ea"/>
              <a:ea typeface="+mj-ea"/>
            </a:endParaRPr>
          </a:p>
          <a:p>
            <a:pPr marL="285750" indent="-285750"/>
            <a:endParaRPr lang="en-US" altLang="ko-KR" sz="1600" b="1" smtClean="0">
              <a:latin typeface="+mj-ea"/>
              <a:ea typeface="+mj-ea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ko-KR" altLang="en-US" sz="1600" b="1" smtClean="0">
                <a:solidFill>
                  <a:srgbClr val="C00000"/>
                </a:solidFill>
                <a:latin typeface="맑은 고딕"/>
                <a:ea typeface="맑은 고딕"/>
              </a:rPr>
              <a:t>데이터 사이언티스트 인재가 전세계적으로 부족</a:t>
            </a:r>
            <a:endParaRPr lang="en-US" altLang="ko-KR" sz="1600" b="1">
              <a:solidFill>
                <a:srgbClr val="C00000"/>
              </a:solidFill>
              <a:latin typeface="맑은 고딕"/>
              <a:ea typeface="맑은 고딕"/>
            </a:endParaRPr>
          </a:p>
          <a:p>
            <a:pPr marL="285750" lvl="0" indent="-285750">
              <a:buFont typeface="Arial" pitchFamily="34" charset="0"/>
              <a:buChar char="•"/>
            </a:pPr>
            <a:endParaRPr lang="en-US" altLang="ko-KR" sz="1600" b="1">
              <a:solidFill>
                <a:srgbClr val="C00000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 b="1">
                <a:solidFill>
                  <a:prstClr val="black"/>
                </a:solidFill>
                <a:latin typeface="맑은 고딕"/>
                <a:ea typeface="맑은 고딕"/>
              </a:rPr>
              <a:t>   -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미국에서는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2018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년까지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14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만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~19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만명의 전문가가 부족할 것으로 예측</a:t>
            </a:r>
            <a:endParaRPr lang="en-US" altLang="ko-KR" sz="1600" b="1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 b="1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  -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수요는 급증할 것으로 예상되며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, 21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세기 유망직업 중 하나로 부각됨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</a:p>
          <a:p>
            <a:pPr marL="285750" lvl="0" indent="-285750"/>
            <a:endParaRPr lang="en-US" altLang="ko-KR" sz="1600" b="1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ko-KR" altLang="en-US" sz="1600" b="1">
                <a:solidFill>
                  <a:srgbClr val="C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z="1600" b="1" smtClean="0">
                <a:solidFill>
                  <a:srgbClr val="C00000"/>
                </a:solidFill>
                <a:latin typeface="맑은 고딕"/>
                <a:ea typeface="맑은 고딕"/>
              </a:rPr>
              <a:t>사이언티스트의 자질 </a:t>
            </a:r>
            <a:r>
              <a:rPr lang="en-US" altLang="ko-KR" sz="1600" b="1" smtClean="0">
                <a:solidFill>
                  <a:srgbClr val="C00000"/>
                </a:solidFill>
                <a:latin typeface="맑은 고딕"/>
                <a:ea typeface="맑은 고딕"/>
              </a:rPr>
              <a:t>6</a:t>
            </a:r>
            <a:r>
              <a:rPr lang="ko-KR" altLang="en-US" sz="1600" b="1" smtClean="0">
                <a:solidFill>
                  <a:srgbClr val="C00000"/>
                </a:solidFill>
                <a:latin typeface="맑은 고딕"/>
                <a:ea typeface="맑은 고딕"/>
              </a:rPr>
              <a:t>개</a:t>
            </a:r>
            <a:endParaRPr lang="en-US" altLang="ko-KR" sz="1600" b="1">
              <a:solidFill>
                <a:srgbClr val="C00000"/>
              </a:solidFill>
              <a:latin typeface="맑은 고딕"/>
              <a:ea typeface="맑은 고딕"/>
            </a:endParaRPr>
          </a:p>
          <a:p>
            <a:pPr marL="285750" lvl="0" indent="-285750">
              <a:buFont typeface="Arial" pitchFamily="34" charset="0"/>
              <a:buChar char="•"/>
            </a:pPr>
            <a:endParaRPr lang="en-US" altLang="ko-KR" sz="1600" b="1">
              <a:solidFill>
                <a:srgbClr val="C00000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  - 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기본 자질은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(1)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수학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 과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(2)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공학 능력</a:t>
            </a:r>
            <a:endParaRPr lang="en-US" altLang="ko-KR" sz="1600" b="1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</a:rPr>
              <a:t>  - 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데이터를 분석에서 가설을 세우거나 검증하는데 필요한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(3)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비판적 시각 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과</a:t>
            </a:r>
            <a:endParaRPr lang="en-US" altLang="ko-KR" sz="160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이를 잘 작성할 수 있는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(4)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글쓰기 능력</a:t>
            </a:r>
            <a:endParaRPr lang="en-US" altLang="ko-KR" sz="1600" b="1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</a:rPr>
              <a:t>  -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 다른 사람에게 잘 전달할 수 있는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(5)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대화 능력</a:t>
            </a:r>
            <a:endParaRPr lang="en-US" altLang="ko-KR" sz="1600" b="1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</a:rPr>
              <a:t>  -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(6)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호기심과 개인의 행복 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도 중요함</a:t>
            </a:r>
            <a:endParaRPr lang="en-US" altLang="ko-KR" sz="160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endParaRPr lang="en-US" altLang="ko-KR" sz="1600" b="1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272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mtClean="0"/>
              <a:t>BI vs </a:t>
            </a:r>
            <a:r>
              <a:rPr lang="ko-KR" altLang="en-US" smtClean="0"/>
              <a:t>데이터 사이언티스트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218760" cy="432000"/>
          </a:xfrm>
        </p:spPr>
        <p:txBody>
          <a:bodyPr/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대 요소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: 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인력 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32967" y="6336223"/>
            <a:ext cx="43075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+mj-ea"/>
                <a:ea typeface="+mj-ea"/>
              </a:rPr>
              <a:t>출처 </a:t>
            </a:r>
            <a:r>
              <a:rPr lang="en-US" altLang="ko-KR" sz="1200" smtClean="0">
                <a:latin typeface="+mj-ea"/>
                <a:ea typeface="+mj-ea"/>
              </a:rPr>
              <a:t>: </a:t>
            </a:r>
            <a:r>
              <a:rPr lang="ko-KR" altLang="en-US" sz="1200" smtClean="0">
                <a:latin typeface="+mj-ea"/>
                <a:ea typeface="+mj-ea"/>
              </a:rPr>
              <a:t>블로터닷넷</a:t>
            </a:r>
            <a:r>
              <a:rPr lang="en-US" altLang="ko-KR" sz="1200" smtClean="0">
                <a:latin typeface="+mj-ea"/>
                <a:ea typeface="+mj-ea"/>
              </a:rPr>
              <a:t>, http</a:t>
            </a:r>
            <a:r>
              <a:rPr lang="en-US" altLang="ko-KR" sz="1200">
                <a:latin typeface="+mj-ea"/>
                <a:ea typeface="+mj-ea"/>
              </a:rPr>
              <a:t>://www.bloter.net/archives/101318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67" y="1263102"/>
            <a:ext cx="5660262" cy="236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880" y="3574092"/>
            <a:ext cx="5842969" cy="276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62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mtClean="0"/>
              <a:t>BI vs </a:t>
            </a:r>
            <a:r>
              <a:rPr lang="ko-KR" altLang="en-US" smtClean="0"/>
              <a:t>데이터 사이언티스트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218760" cy="432000"/>
          </a:xfrm>
        </p:spPr>
        <p:txBody>
          <a:bodyPr/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대 요소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: 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인력 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32967" y="6336223"/>
            <a:ext cx="43075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>
                <a:latin typeface="+mj-ea"/>
                <a:ea typeface="+mj-ea"/>
              </a:rPr>
              <a:t>출처 </a:t>
            </a:r>
            <a:r>
              <a:rPr lang="en-US" altLang="ko-KR" sz="1200" smtClean="0">
                <a:latin typeface="+mj-ea"/>
                <a:ea typeface="+mj-ea"/>
              </a:rPr>
              <a:t>: </a:t>
            </a:r>
            <a:r>
              <a:rPr lang="ko-KR" altLang="en-US" sz="1200" smtClean="0">
                <a:latin typeface="+mj-ea"/>
                <a:ea typeface="+mj-ea"/>
              </a:rPr>
              <a:t>블로터닷넷</a:t>
            </a:r>
            <a:r>
              <a:rPr lang="en-US" altLang="ko-KR" sz="1200" smtClean="0">
                <a:latin typeface="+mj-ea"/>
                <a:ea typeface="+mj-ea"/>
              </a:rPr>
              <a:t>, http</a:t>
            </a:r>
            <a:r>
              <a:rPr lang="en-US" altLang="ko-KR" sz="1200">
                <a:latin typeface="+mj-ea"/>
                <a:ea typeface="+mj-ea"/>
              </a:rPr>
              <a:t>://www.bloter.net/archives/101318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605395"/>
            <a:ext cx="6200775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715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mtClean="0"/>
              <a:t>BI vs </a:t>
            </a:r>
            <a:r>
              <a:rPr lang="ko-KR" altLang="en-US" smtClean="0"/>
              <a:t>데이터 사이언티스트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218760" cy="432000"/>
          </a:xfrm>
        </p:spPr>
        <p:txBody>
          <a:bodyPr/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대 요소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: 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인력 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32967" y="6001174"/>
            <a:ext cx="85364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mtClean="0">
                <a:latin typeface="+mj-ea"/>
                <a:ea typeface="+mj-ea"/>
              </a:rPr>
              <a:t>출처 </a:t>
            </a:r>
            <a:r>
              <a:rPr lang="en-US" altLang="ko-KR" sz="1200">
                <a:latin typeface="+mj-ea"/>
                <a:ea typeface="+mj-ea"/>
              </a:rPr>
              <a:t>: MT Slon Management </a:t>
            </a:r>
            <a:r>
              <a:rPr lang="en-US" altLang="ko-KR" sz="1200" smtClean="0">
                <a:latin typeface="+mj-ea"/>
                <a:ea typeface="+mj-ea"/>
              </a:rPr>
              <a:t>Review(2011), </a:t>
            </a:r>
            <a:r>
              <a:rPr lang="en-US" altLang="ko-KR" sz="1200">
                <a:latin typeface="+mj-ea"/>
                <a:ea typeface="+mj-ea"/>
              </a:rPr>
              <a:t>'Big Data, </a:t>
            </a:r>
            <a:r>
              <a:rPr lang="en-US" altLang="ko-KR" sz="1200" smtClean="0">
                <a:latin typeface="+mj-ea"/>
                <a:ea typeface="+mj-ea"/>
              </a:rPr>
              <a:t>Analytics </a:t>
            </a:r>
            <a:r>
              <a:rPr lang="en-US" altLang="ko-KR" sz="1200">
                <a:latin typeface="+mj-ea"/>
                <a:ea typeface="+mj-ea"/>
              </a:rPr>
              <a:t>and the </a:t>
            </a:r>
            <a:r>
              <a:rPr lang="en-US" altLang="ko-KR" sz="1200" smtClean="0">
                <a:latin typeface="+mj-ea"/>
                <a:ea typeface="+mj-ea"/>
              </a:rPr>
              <a:t>Path From </a:t>
            </a:r>
            <a:r>
              <a:rPr lang="en-US" altLang="ko-KR" sz="1200">
                <a:latin typeface="+mj-ea"/>
                <a:ea typeface="+mj-ea"/>
              </a:rPr>
              <a:t>Insights to Value', </a:t>
            </a:r>
            <a:r>
              <a:rPr lang="en-US" altLang="ko-KR" sz="1200" smtClean="0">
                <a:latin typeface="+mj-ea"/>
                <a:ea typeface="+mj-ea"/>
              </a:rPr>
              <a:t>   </a:t>
            </a: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     </a:t>
            </a:r>
            <a:r>
              <a:rPr lang="ko-KR" altLang="en-US" sz="1200" smtClean="0">
                <a:latin typeface="+mj-ea"/>
                <a:ea typeface="+mj-ea"/>
              </a:rPr>
              <a:t>재인용 </a:t>
            </a:r>
            <a:r>
              <a:rPr lang="en-US" altLang="ko-KR" sz="1200" smtClean="0">
                <a:latin typeface="+mj-ea"/>
                <a:ea typeface="+mj-ea"/>
              </a:rPr>
              <a:t>: </a:t>
            </a:r>
            <a:r>
              <a:rPr lang="ko-KR" altLang="en-US" sz="1200" smtClean="0">
                <a:latin typeface="+mj-ea"/>
                <a:ea typeface="+mj-ea"/>
              </a:rPr>
              <a:t>동아비즈니스리뷰</a:t>
            </a:r>
            <a:r>
              <a:rPr lang="en-US" altLang="ko-KR" sz="1200" smtClean="0">
                <a:latin typeface="+mj-ea"/>
                <a:ea typeface="+mj-ea"/>
              </a:rPr>
              <a:t>, </a:t>
            </a:r>
            <a:r>
              <a:rPr lang="en-US" altLang="ko-KR" sz="1200">
                <a:latin typeface="+mj-ea"/>
                <a:ea typeface="+mj-ea"/>
              </a:rPr>
              <a:t>'</a:t>
            </a:r>
            <a:r>
              <a:rPr lang="ko-KR" altLang="en-US" sz="1200">
                <a:latin typeface="+mj-ea"/>
                <a:ea typeface="+mj-ea"/>
              </a:rPr>
              <a:t>데이터 분석 </a:t>
            </a:r>
            <a:r>
              <a:rPr lang="ko-KR" altLang="en-US" sz="1200" smtClean="0">
                <a:latin typeface="+mj-ea"/>
                <a:ea typeface="+mj-ea"/>
              </a:rPr>
              <a:t>역량은 초우량 </a:t>
            </a:r>
            <a:r>
              <a:rPr lang="ko-KR" altLang="en-US" sz="1200">
                <a:latin typeface="+mj-ea"/>
                <a:ea typeface="+mj-ea"/>
              </a:rPr>
              <a:t>기업의 필수조건‘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16306"/>
            <a:ext cx="47244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7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빅데이터 교육 </a:t>
            </a:r>
            <a:r>
              <a:rPr lang="en-US" altLang="ko-KR" smtClean="0"/>
              <a:t>- </a:t>
            </a:r>
            <a:r>
              <a:rPr lang="ko-KR" altLang="en-US" smtClean="0"/>
              <a:t>국내 대학교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218760" cy="432000"/>
          </a:xfrm>
        </p:spPr>
        <p:txBody>
          <a:bodyPr/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대 요소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: 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인력 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</a:t>
            </a:fld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972" y="1232401"/>
            <a:ext cx="6316373" cy="5322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5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/>
              <a:t>글로벌 </a:t>
            </a:r>
            <a:r>
              <a:rPr lang="en-US" altLang="ko-KR"/>
              <a:t>IT</a:t>
            </a:r>
            <a:r>
              <a:rPr lang="ko-KR" altLang="en-US"/>
              <a:t>기업들의 빅데이터 준비현황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218760" cy="432000"/>
          </a:xfrm>
        </p:spPr>
        <p:txBody>
          <a:bodyPr/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활용을 위한 준비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732632" y="1146539"/>
            <a:ext cx="8850847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6871" y="6480390"/>
            <a:ext cx="74001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mtClean="0">
                <a:latin typeface="+mj-ea"/>
                <a:ea typeface="+mj-ea"/>
              </a:rPr>
              <a:t>출처 </a:t>
            </a:r>
            <a:r>
              <a:rPr lang="en-US" altLang="ko-KR" sz="1200" smtClean="0">
                <a:latin typeface="+mj-ea"/>
                <a:ea typeface="+mj-ea"/>
              </a:rPr>
              <a:t>: </a:t>
            </a:r>
            <a:r>
              <a:rPr lang="ko-KR" altLang="en-US" sz="1200" smtClean="0">
                <a:latin typeface="+mj-ea"/>
                <a:ea typeface="+mj-ea"/>
              </a:rPr>
              <a:t>한국정보화진흥원</a:t>
            </a:r>
            <a:r>
              <a:rPr lang="en-US" altLang="ko-KR" sz="1200" smtClean="0">
                <a:latin typeface="+mj-ea"/>
                <a:ea typeface="+mj-ea"/>
              </a:rPr>
              <a:t>, </a:t>
            </a:r>
            <a:r>
              <a:rPr lang="en-US" altLang="ko-KR" sz="1200">
                <a:latin typeface="+mj-ea"/>
                <a:ea typeface="+mj-ea"/>
              </a:rPr>
              <a:t>“</a:t>
            </a:r>
            <a:r>
              <a:rPr lang="ko-KR" altLang="en-US" sz="1200">
                <a:latin typeface="+mj-ea"/>
                <a:ea typeface="+mj-ea"/>
              </a:rPr>
              <a:t>신 가치창출 엔진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빅데이터의 새로운 가능성과 대응 전략</a:t>
            </a:r>
            <a:r>
              <a:rPr lang="ko-KR" altLang="en-US" sz="1200" smtClean="0">
                <a:latin typeface="+mj-ea"/>
                <a:ea typeface="+mj-ea"/>
              </a:rPr>
              <a:t>”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1162569"/>
            <a:ext cx="82772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05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ctrTitle"/>
          </p:nvPr>
        </p:nvSpPr>
        <p:spPr>
          <a:xfrm>
            <a:off x="2333818" y="1339517"/>
            <a:ext cx="5735052" cy="13288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mtClean="0">
                <a:latin typeface="+mn-ea"/>
                <a:ea typeface="+mn-ea"/>
              </a:rPr>
              <a:t>1. </a:t>
            </a:r>
            <a:r>
              <a:rPr lang="ko-KR" altLang="en-US" sz="3200" b="1" smtClean="0">
                <a:latin typeface="+mn-ea"/>
                <a:ea typeface="+mn-ea"/>
              </a:rPr>
              <a:t>빅데이터 전략 수립</a:t>
            </a:r>
            <a:endParaRPr lang="en-US" sz="3200" b="1" dirty="0" smtClean="0">
              <a:latin typeface="+mn-ea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빅데이터의 걸림돌 </a:t>
            </a:r>
            <a:r>
              <a:rPr lang="en-US" altLang="ko-KR" smtClean="0"/>
              <a:t>: </a:t>
            </a:r>
            <a:r>
              <a:rPr lang="ko-KR" altLang="en-US" smtClean="0"/>
              <a:t>기술이나 분석보다는 조직이 문제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빅데이터 활용의 난관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</a:t>
            </a:fld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95" y="1389699"/>
            <a:ext cx="455295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8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빅데이터 역량강화를 위한 선순환 사이클의 단절 요인</a:t>
            </a:r>
            <a:endParaRPr lang="ko-KR" altLang="en-US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빅데이터 활용의 난관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819717"/>
              </p:ext>
            </p:extLst>
          </p:nvPr>
        </p:nvGraphicFramePr>
        <p:xfrm>
          <a:off x="3961138" y="1728892"/>
          <a:ext cx="1914556" cy="1278468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914556"/>
              </a:tblGrid>
              <a:tr h="4203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기술 및 영략 성숙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858129">
                <a:tc>
                  <a:txBody>
                    <a:bodyPr/>
                    <a:lstStyle/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 및 분석 인력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기술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보급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추가 투자 증가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41146"/>
              </p:ext>
            </p:extLst>
          </p:nvPr>
        </p:nvGraphicFramePr>
        <p:xfrm>
          <a:off x="6586983" y="4646132"/>
          <a:ext cx="2471118" cy="138154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1118"/>
              </a:tblGrid>
              <a:tr h="40801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빅데이터 축적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973525">
                <a:tc>
                  <a:txBody>
                    <a:bodyPr/>
                    <a:lstStyle/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공공과 민간의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산재된 데이터가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빅데이터로 통합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796534"/>
              </p:ext>
            </p:extLst>
          </p:nvPr>
        </p:nvGraphicFramePr>
        <p:xfrm>
          <a:off x="785624" y="4623192"/>
          <a:ext cx="2471118" cy="12866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1118"/>
              </a:tblGrid>
              <a:tr h="34782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빅데이터 활용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938778">
                <a:tc>
                  <a:txBody>
                    <a:bodyPr/>
                    <a:lstStyle/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업무효율 향상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新비즈니스 창출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성공사례 구축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cxnSp>
        <p:nvCxnSpPr>
          <p:cNvPr id="14" name="직선 연결선 13"/>
          <p:cNvCxnSpPr/>
          <p:nvPr/>
        </p:nvCxnSpPr>
        <p:spPr>
          <a:xfrm>
            <a:off x="5128953" y="3192242"/>
            <a:ext cx="1049566" cy="1163628"/>
          </a:xfrm>
          <a:prstGeom prst="line">
            <a:avLst/>
          </a:prstGeom>
          <a:ln w="1524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3720486" y="4549987"/>
            <a:ext cx="2270456" cy="0"/>
          </a:xfrm>
          <a:prstGeom prst="line">
            <a:avLst/>
          </a:prstGeom>
          <a:ln w="1524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3598557" y="3192242"/>
            <a:ext cx="1081508" cy="1163628"/>
          </a:xfrm>
          <a:prstGeom prst="line">
            <a:avLst/>
          </a:prstGeom>
          <a:ln w="1524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178519" y="3543222"/>
            <a:ext cx="247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mtClean="0">
                <a:latin typeface="+mj-ea"/>
                <a:ea typeface="+mj-ea"/>
              </a:rPr>
              <a:t>데이터의 </a:t>
            </a:r>
            <a:r>
              <a:rPr lang="ko-KR" altLang="en-US" sz="1200">
                <a:latin typeface="+mj-ea"/>
                <a:ea typeface="+mj-ea"/>
              </a:rPr>
              <a:t>가치인식이 부족하여 </a:t>
            </a:r>
            <a:endParaRPr lang="en-US" altLang="ko-KR" sz="1200" smtClean="0">
              <a:latin typeface="+mj-ea"/>
              <a:ea typeface="+mj-ea"/>
            </a:endParaRPr>
          </a:p>
          <a:p>
            <a:pPr algn="ctr"/>
            <a:r>
              <a:rPr lang="ko-KR" altLang="en-US" sz="1200" smtClean="0">
                <a:latin typeface="+mj-ea"/>
                <a:ea typeface="+mj-ea"/>
              </a:rPr>
              <a:t>체계적으로 </a:t>
            </a:r>
            <a:r>
              <a:rPr lang="ko-KR" altLang="en-US" sz="1200">
                <a:latin typeface="+mj-ea"/>
                <a:ea typeface="+mj-ea"/>
              </a:rPr>
              <a:t>축적되지 않음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575898" y="5160587"/>
            <a:ext cx="2708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+mj-ea"/>
                <a:ea typeface="+mj-ea"/>
              </a:rPr>
              <a:t>단기성과에 대한 </a:t>
            </a:r>
            <a:r>
              <a:rPr lang="ko-KR" altLang="en-US" sz="1200" smtClean="0">
                <a:latin typeface="+mj-ea"/>
                <a:ea typeface="+mj-ea"/>
              </a:rPr>
              <a:t>압박으로</a:t>
            </a:r>
            <a:endParaRPr lang="en-US" altLang="ko-KR" sz="1200" smtClean="0">
              <a:latin typeface="+mj-ea"/>
              <a:ea typeface="+mj-ea"/>
            </a:endParaRPr>
          </a:p>
          <a:p>
            <a:pPr algn="ctr"/>
            <a:r>
              <a:rPr lang="ko-KR" altLang="en-US" sz="1200" smtClean="0">
                <a:latin typeface="+mj-ea"/>
                <a:ea typeface="+mj-ea"/>
              </a:rPr>
              <a:t>심도 깊은 분석이 불가능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90036" y="3543223"/>
            <a:ext cx="2708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mtClean="0">
                <a:latin typeface="+mj-ea"/>
                <a:ea typeface="+mj-ea"/>
              </a:rPr>
              <a:t>국내 </a:t>
            </a:r>
            <a:r>
              <a:rPr lang="ko-KR" altLang="en-US" sz="1200">
                <a:latin typeface="+mj-ea"/>
                <a:ea typeface="+mj-ea"/>
              </a:rPr>
              <a:t>성공사례가 창출되지 </a:t>
            </a:r>
            <a:r>
              <a:rPr lang="ko-KR" altLang="en-US" sz="1200" smtClean="0">
                <a:latin typeface="+mj-ea"/>
                <a:ea typeface="+mj-ea"/>
              </a:rPr>
              <a:t>않아</a:t>
            </a:r>
            <a:endParaRPr lang="en-US" altLang="ko-KR" sz="1200" smtClean="0">
              <a:latin typeface="+mj-ea"/>
              <a:ea typeface="+mj-ea"/>
            </a:endParaRPr>
          </a:p>
          <a:p>
            <a:pPr algn="ctr"/>
            <a:r>
              <a:rPr lang="ko-KR" altLang="en-US" sz="1200" smtClean="0">
                <a:latin typeface="+mj-ea"/>
                <a:ea typeface="+mj-ea"/>
              </a:rPr>
              <a:t>투자와 </a:t>
            </a:r>
            <a:r>
              <a:rPr lang="ko-KR" altLang="en-US" sz="1200">
                <a:latin typeface="+mj-ea"/>
                <a:ea typeface="+mj-ea"/>
              </a:rPr>
              <a:t>인력 </a:t>
            </a:r>
            <a:r>
              <a:rPr lang="ko-KR" altLang="en-US" sz="1200" smtClean="0">
                <a:latin typeface="+mj-ea"/>
                <a:ea typeface="+mj-ea"/>
              </a:rPr>
              <a:t>유입이 부진</a:t>
            </a:r>
            <a:endParaRPr lang="ko-KR" altLang="en-US" sz="12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39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ctrTitle"/>
          </p:nvPr>
        </p:nvSpPr>
        <p:spPr>
          <a:xfrm>
            <a:off x="2201738" y="1339517"/>
            <a:ext cx="6881302" cy="3547443"/>
          </a:xfrm>
        </p:spPr>
        <p:txBody>
          <a:bodyPr>
            <a:normAutofit/>
          </a:bodyPr>
          <a:lstStyle/>
          <a:p>
            <a:pPr marL="342900" lvl="0" indent="-342900" eaLnBrk="1" hangingPunct="1">
              <a:lnSpc>
                <a:spcPts val="1600"/>
              </a:lnSpc>
            </a:pPr>
            <a:r>
              <a:rPr lang="en-US" altLang="ko-KR" sz="3200" b="1" smtClean="0">
                <a:latin typeface="+mn-ea"/>
                <a:ea typeface="+mn-ea"/>
              </a:rPr>
              <a:t>2. </a:t>
            </a:r>
            <a:r>
              <a:rPr lang="ko-KR" altLang="en-US" sz="3200" b="1" smtClean="0">
                <a:latin typeface="+mn-ea"/>
                <a:ea typeface="+mn-ea"/>
              </a:rPr>
              <a:t>빅데이터의 활용 및 실습</a:t>
            </a: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>
                <a:latin typeface="+mn-ea"/>
                <a:ea typeface="+mn-ea"/>
              </a:rPr>
              <a:t/>
            </a:r>
            <a:br>
              <a:rPr lang="en-US" altLang="ko-KR" sz="3200" b="1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>
                <a:latin typeface="+mn-ea"/>
                <a:ea typeface="+mn-ea"/>
              </a:rPr>
              <a:t/>
            </a:r>
            <a:br>
              <a:rPr lang="en-US" altLang="ko-KR" sz="3200" b="1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>
                <a:latin typeface="+mn-ea"/>
                <a:ea typeface="+mn-ea"/>
              </a:rPr>
              <a:t/>
            </a:r>
            <a:br>
              <a:rPr lang="en-US" altLang="ko-KR" sz="3200" b="1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>
                <a:latin typeface="+mn-ea"/>
                <a:ea typeface="+mn-ea"/>
              </a:rPr>
              <a:t/>
            </a:r>
            <a:br>
              <a:rPr lang="en-US" altLang="ko-KR" sz="3200" b="1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2000" b="1" smtClean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/>
            </a:r>
            <a:br>
              <a:rPr lang="en-US" altLang="ko-KR" sz="2000" b="1" smtClean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</a:br>
            <a:r>
              <a:rPr lang="en-US" altLang="ko-KR" sz="2000" b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/>
            </a:r>
            <a:br>
              <a:rPr lang="en-US" altLang="ko-KR" sz="2000" b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</a:br>
            <a:endParaRPr lang="en-US" sz="3200" b="1" dirty="0" smtClean="0">
              <a:latin typeface="+mn-ea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3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387210" y="2218750"/>
            <a:ext cx="5114660" cy="306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>
              <a:spcBef>
                <a:spcPts val="600"/>
              </a:spcBef>
              <a:buNone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Session 1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빅데이터 활용을 위한 시각화</a:t>
            </a:r>
            <a:endParaRPr lang="en-US" altLang="ko-KR" sz="20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 marL="446088" indent="-446088">
              <a:spcBef>
                <a:spcPts val="600"/>
              </a:spcBef>
              <a:buNone/>
            </a:pP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 marL="446088" indent="-446088">
              <a:spcBef>
                <a:spcPts val="600"/>
              </a:spcBef>
              <a:buNone/>
            </a:pPr>
            <a:r>
              <a:rPr lang="en-US" altLang="ko-KR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Session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2</a:t>
            </a:r>
            <a:r>
              <a:rPr lang="en-US" altLang="ko-KR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빅데이터 활용 실습</a:t>
            </a:r>
            <a:endParaRPr lang="en-US" altLang="ko-KR" sz="1800" b="1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  <a:ea typeface="맑은 고딕"/>
              <a:cs typeface="JBold" pitchFamily="18" charset="-127"/>
            </a:endParaRPr>
          </a:p>
          <a:p>
            <a:pPr marL="446088" lvl="0" indent="-446088">
              <a:spcBef>
                <a:spcPts val="600"/>
              </a:spcBef>
              <a:buNone/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95922" y="1305997"/>
            <a:ext cx="4286642" cy="469641"/>
          </a:xfrm>
        </p:spPr>
        <p:txBody>
          <a:bodyPr anchor="ctr"/>
          <a:lstStyle/>
          <a:p>
            <a:pPr lvl="0"/>
            <a:r>
              <a:rPr kumimoji="1"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목   차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684235" y="1243849"/>
            <a:ext cx="6000092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lvl="0" indent="-446088" eaLnBrk="0" hangingPunct="0">
              <a:spcBef>
                <a:spcPts val="60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ko-KR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빅데이터 활용을 위한 시각화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JBold" pitchFamily="18" charset="-127"/>
            </a:endParaRPr>
          </a:p>
          <a:p>
            <a:pPr marL="446088" lvl="0" indent="-446088" eaLnBrk="0" hangingPunct="0">
              <a:spcBef>
                <a:spcPts val="600"/>
              </a:spcBef>
              <a:defRPr/>
            </a:pP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9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/>
              <a:t>A Picture is Worth a Thousand Words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중요성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29993" y="1371600"/>
            <a:ext cx="890495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>
                <a:solidFill>
                  <a:prstClr val="black"/>
                </a:solidFill>
                <a:latin typeface="맑은 고딕"/>
              </a:rPr>
              <a:t>Visualization is a critical component of data analysis</a:t>
            </a: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>
                <a:solidFill>
                  <a:prstClr val="black"/>
                </a:solidFill>
                <a:latin typeface="맑은 고딕"/>
              </a:rPr>
              <a:t>Graphics are the most efficient way to digest large volumes of data &amp; identify trends</a:t>
            </a: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>
                <a:solidFill>
                  <a:prstClr val="black"/>
                </a:solidFill>
                <a:latin typeface="맑은 고딕"/>
              </a:rPr>
              <a:t>Graphical design is a mixture of mathematical and perceptual science</a:t>
            </a:r>
          </a:p>
          <a:p>
            <a:pPr marL="720000" indent="-457200" defTabSz="914400" fontAlgn="auto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i="1">
                <a:solidFill>
                  <a:prstClr val="black"/>
                </a:solidFill>
                <a:latin typeface="맑은 고딕"/>
              </a:rPr>
              <a:t>[Yann Abraham, “Elegant Graphics for Data Analysis with ggplot2”, BaselR, 2010.04]</a:t>
            </a:r>
            <a:endParaRPr lang="en-US" altLang="ko-KR" sz="1600" i="1" dirty="0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6122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시각화의 정의</a:t>
            </a:r>
            <a:endParaRPr lang="ko-KR" altLang="en-US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중요성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29992" y="1345806"/>
            <a:ext cx="880520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정의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: Visualization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은 </a:t>
            </a:r>
            <a:r>
              <a:rPr lang="ko-KR" altLang="en-US" b="1">
                <a:solidFill>
                  <a:srgbClr val="C00000"/>
                </a:solidFill>
                <a:latin typeface="맑은 고딕"/>
                <a:ea typeface="맑은 고딕"/>
                <a:cs typeface="+mn-cs"/>
              </a:rPr>
              <a:t>숫자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를 </a:t>
            </a:r>
            <a:r>
              <a:rPr lang="ko-KR" altLang="en-US" b="1">
                <a:solidFill>
                  <a:srgbClr val="C00000"/>
                </a:solidFill>
                <a:latin typeface="맑은 고딕"/>
                <a:ea typeface="맑은 고딕"/>
                <a:cs typeface="+mn-cs"/>
              </a:rPr>
              <a:t>공간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에 배치해서 보여줌으로써 그 패턴을 인지하게 만드는 것이다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  </a:t>
            </a:r>
            <a:endParaRPr lang="en-US" altLang="ko-KR">
              <a:solidFill>
                <a:prstClr val="black"/>
              </a:solidFill>
              <a:latin typeface="맑은 고딕"/>
              <a:cs typeface="+mn-cs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통계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/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분석의 가장 중요한 </a:t>
            </a:r>
            <a:r>
              <a:rPr lang="ko-KR" altLang="en-US" b="1">
                <a:solidFill>
                  <a:srgbClr val="C00000"/>
                </a:solidFill>
                <a:latin typeface="맑은 고딕"/>
                <a:ea typeface="맑은 고딕"/>
                <a:cs typeface="+mn-cs"/>
              </a:rPr>
              <a:t>부분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</a:t>
            </a: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     1.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데이터의 특성을 쉽게 파악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( vs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통계량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)</a:t>
            </a: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     2.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결과 레포트에 활용 </a:t>
            </a:r>
            <a:endParaRPr lang="en-US" altLang="ko-KR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           -&gt; </a:t>
            </a:r>
            <a:r>
              <a:rPr lang="ko-KR" altLang="en-US" b="1">
                <a:solidFill>
                  <a:srgbClr val="C00000"/>
                </a:solidFill>
                <a:latin typeface="맑은 고딕"/>
                <a:ea typeface="맑은 고딕"/>
                <a:cs typeface="+mn-cs"/>
              </a:rPr>
              <a:t>독립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된 학문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/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기술 분야로 발전</a:t>
            </a:r>
            <a:endParaRPr lang="en-US" altLang="ko-KR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근거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사람은 탁월한 </a:t>
            </a:r>
            <a:r>
              <a:rPr lang="ko-KR" altLang="en-US" b="1">
                <a:solidFill>
                  <a:srgbClr val="C00000"/>
                </a:solidFill>
                <a:latin typeface="맑은 고딕"/>
                <a:ea typeface="맑은 고딕"/>
                <a:cs typeface="+mn-cs"/>
              </a:rPr>
              <a:t>패턴 인식 능력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이 있음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</a:t>
            </a: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데이터</a:t>
            </a:r>
            <a:r>
              <a:rPr lang="en-US" altLang="ko-KR">
                <a:solidFill>
                  <a:prstClr val="black"/>
                </a:solidFill>
                <a:latin typeface="맑은 고딕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패턴 파악의 도구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분석을 돕는 역할</a:t>
            </a:r>
            <a:endParaRPr lang="en-US" altLang="ko-KR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>
                <a:solidFill>
                  <a:prstClr val="black"/>
                </a:solidFill>
                <a:latin typeface="맑은 고딕"/>
                <a:cs typeface="+mn-cs"/>
              </a:rPr>
              <a:t>      -&gt;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데이터의 스토리텔링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소통을 위한 전달체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재미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/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유머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/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오락성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5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/>
              <a:t>Anscombe's quartet( 4</a:t>
            </a:r>
            <a:r>
              <a:rPr lang="ko-KR" altLang="en-US"/>
              <a:t>세트의 데이터 </a:t>
            </a:r>
            <a:r>
              <a:rPr lang="en-US" altLang="ko-KR"/>
              <a:t>)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중요성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27</a:t>
            </a:fld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628941"/>
              </p:ext>
            </p:extLst>
          </p:nvPr>
        </p:nvGraphicFramePr>
        <p:xfrm>
          <a:off x="428500" y="1501091"/>
          <a:ext cx="4524503" cy="3960443"/>
        </p:xfrm>
        <a:graphic>
          <a:graphicData uri="http://schemas.openxmlformats.org/drawingml/2006/table">
            <a:tbl>
              <a:tblPr/>
              <a:tblGrid>
                <a:gridCol w="565355"/>
                <a:gridCol w="565355"/>
                <a:gridCol w="565355"/>
                <a:gridCol w="565355"/>
                <a:gridCol w="567018"/>
                <a:gridCol w="565355"/>
                <a:gridCol w="565355"/>
                <a:gridCol w="565355"/>
              </a:tblGrid>
              <a:tr h="3375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I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II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III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IV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75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x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y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x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y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x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y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x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y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10.0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10.0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9.14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10.0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7.46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6.58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6.95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8.14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6.77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5.76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13.0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7.58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13.0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8.74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13.0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12.74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7.71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9.0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8.81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9.0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8.77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9.0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7.11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8.84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11.0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8.33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11.0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9.26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11.0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7.81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8.47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9.96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8.10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8.84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7.04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6.0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7.24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6.0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6.13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6.0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6.08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5.25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4.26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3.10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5.39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19.0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12.50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12.0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10.84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12.0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9.13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12.0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8.15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5.56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4.82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7.26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6.42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7.91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6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5.0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5.68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5.0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4.74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5.0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5.73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굴림" charset="-127"/>
                        </a:rPr>
                        <a:t>6.89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735176"/>
              </p:ext>
            </p:extLst>
          </p:nvPr>
        </p:nvGraphicFramePr>
        <p:xfrm>
          <a:off x="5343046" y="1501093"/>
          <a:ext cx="3900407" cy="3960439"/>
        </p:xfrm>
        <a:graphic>
          <a:graphicData uri="http://schemas.openxmlformats.org/drawingml/2006/table">
            <a:tbl>
              <a:tblPr/>
              <a:tblGrid>
                <a:gridCol w="1855866"/>
                <a:gridCol w="2044541"/>
              </a:tblGrid>
              <a:tr h="3193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Property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Value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</a:tr>
              <a:tr h="5429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Mean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 of </a:t>
                      </a:r>
                      <a:r>
                        <a:rPr kumimoji="0" lang="en-US" altLang="ko-KR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x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 in each case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9 </a:t>
                      </a:r>
                      <a:r>
                        <a:rPr kumimoji="0" lang="en-US" altLang="ko-KR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(exact)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Variance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 of </a:t>
                      </a:r>
                      <a:r>
                        <a:rPr kumimoji="0" lang="en-US" altLang="ko-KR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x</a:t>
                      </a: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 in each case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11 </a:t>
                      </a:r>
                      <a:r>
                        <a:rPr kumimoji="0" lang="en-US" altLang="ko-KR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(exact)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Mean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 of </a:t>
                      </a:r>
                      <a:r>
                        <a:rPr kumimoji="0" lang="en-US" altLang="ko-K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y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 in each case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7.50 </a:t>
                      </a:r>
                      <a:r>
                        <a:rPr kumimoji="0" lang="en-US" altLang="ko-KR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(to 2 decimal places)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Variance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 of </a:t>
                      </a:r>
                      <a:r>
                        <a:rPr kumimoji="0" lang="en-US" altLang="ko-K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y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 in each case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4.122 or 4.127 </a:t>
                      </a:r>
                      <a:r>
                        <a:rPr kumimoji="0" lang="en-US" altLang="ko-KR" sz="12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(to 3 decimal places)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65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Correlation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 between </a:t>
                      </a:r>
                      <a:r>
                        <a:rPr kumimoji="0" lang="en-US" altLang="ko-K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x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 and </a:t>
                      </a:r>
                      <a:r>
                        <a:rPr kumimoji="0" lang="en-US" altLang="ko-K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y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 in each case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0.816 </a:t>
                      </a:r>
                      <a:r>
                        <a:rPr kumimoji="0" lang="en-US" altLang="ko-KR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(to 3 decimal places)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26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Linear regression 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line in each case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y = 3.0 + 0.5x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굴림" pitchFamily="50" charset="-127"/>
                        </a:rPr>
                        <a:t>(to 2 and 3 decimal places, respectively)</a:t>
                      </a:r>
                    </a:p>
                  </a:txBody>
                  <a:tcPr marL="99060" marR="99060" marT="45694" marB="45694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8500" y="5461529"/>
            <a:ext cx="881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                [ </a:t>
            </a:r>
            <a:r>
              <a:rPr lang="ko-KR" altLang="en-US" dirty="0" err="1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데이터셋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]                                             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[ </a:t>
            </a:r>
            <a:r>
              <a:rPr lang="ko-KR" altLang="en-US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기초통계량 </a:t>
            </a:r>
            <a:r>
              <a:rPr lang="en-US" altLang="ko-KR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]</a:t>
            </a:r>
            <a:endParaRPr lang="ko-KR" altLang="en-US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28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/>
              <a:t>Anscombe's quartet -&gt; Trellis Graph(</a:t>
            </a:r>
            <a:r>
              <a:rPr lang="ko-KR" altLang="en-US"/>
              <a:t>다수의 그래프 비교</a:t>
            </a:r>
            <a:r>
              <a:rPr lang="en-US" altLang="ko-KR"/>
              <a:t>) </a:t>
            </a:r>
            <a:endParaRPr lang="ko-KR" altLang="en-US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중요성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67" y="1412307"/>
            <a:ext cx="7409776" cy="461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9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시각화 공부하기</a:t>
            </a:r>
            <a:endParaRPr lang="ko-KR" altLang="en-US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중요성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07065" y="1421307"/>
            <a:ext cx="6581602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■ 이론 교재</a:t>
            </a:r>
            <a:endParaRPr lang="en-US" altLang="ko-KR" sz="2000" b="1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b="1">
                <a:solidFill>
                  <a:srgbClr val="C00000"/>
                </a:solidFill>
                <a:latin typeface="맑은 고딕"/>
                <a:ea typeface="맑은 고딕"/>
              </a:rPr>
              <a:t>VISUALIZE THIS / </a:t>
            </a:r>
            <a:r>
              <a:rPr lang="ko-KR" altLang="en-US" b="1">
                <a:solidFill>
                  <a:srgbClr val="C00000"/>
                </a:solidFill>
                <a:latin typeface="맑은 고딕"/>
                <a:ea typeface="맑은 고딕"/>
              </a:rPr>
              <a:t>비주얼라이즈 디스</a:t>
            </a:r>
            <a:endParaRPr lang="en-US" altLang="ko-KR" b="1">
              <a:solidFill>
                <a:srgbClr val="C00000"/>
              </a:solidFill>
              <a:latin typeface="맑은 고딕"/>
              <a:ea typeface="맑은 고딕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     -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네이선 야우 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|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송용근 옮김 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|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에이콘 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| 2012.04</a:t>
            </a: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b="1">
                <a:solidFill>
                  <a:srgbClr val="C00000"/>
                </a:solidFill>
                <a:latin typeface="맑은 고딕"/>
                <a:ea typeface="맑은 고딕"/>
              </a:rPr>
              <a:t>데이터 포인트</a:t>
            </a:r>
            <a:endParaRPr lang="en-US" altLang="ko-KR" b="1">
              <a:solidFill>
                <a:srgbClr val="C00000"/>
              </a:solidFill>
              <a:latin typeface="맑은 고딕"/>
              <a:ea typeface="맑은 고딕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     -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네이선 야우 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|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서경진 옮김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비제이퍼블릭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</a:rPr>
              <a:t>2013.11</a:t>
            </a: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sz="16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sz="16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■ 실습 교재</a:t>
            </a:r>
            <a:endParaRPr lang="en-US" altLang="ko-KR" sz="2000" b="1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b="1">
                <a:solidFill>
                  <a:srgbClr val="C00000"/>
                </a:solidFill>
                <a:latin typeface="맑은 고딕"/>
                <a:ea typeface="맑은 고딕"/>
              </a:rPr>
              <a:t>R In Action</a:t>
            </a: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     - Kabacoff, Robert | Manning  | 2011.09</a:t>
            </a:r>
            <a:endParaRPr lang="en-US" altLang="ko-KR"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069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604925" y="2215118"/>
            <a:ext cx="5114660" cy="390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>
              <a:spcBef>
                <a:spcPts val="600"/>
              </a:spcBef>
              <a:buNone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Session 1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빅데이터 전략과 추진방향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 marL="446088" indent="-446088">
              <a:spcBef>
                <a:spcPts val="600"/>
              </a:spcBef>
              <a:buFontTx/>
              <a:buAutoNum type="arabicPeriod"/>
            </a:pPr>
            <a:endParaRPr lang="en-US" altLang="ko-KR" sz="20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 marL="446088" indent="-446088">
              <a:spcBef>
                <a:spcPts val="600"/>
              </a:spcBef>
              <a:buFontTx/>
              <a:buAutoNum type="arabicPeriod"/>
            </a:pP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 marL="446088" lvl="0" indent="-446088">
              <a:spcBef>
                <a:spcPts val="600"/>
              </a:spcBef>
              <a:buNone/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Session 2</a:t>
            </a:r>
            <a:r>
              <a:rPr lang="en-US" altLang="ko-KR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빅데이터 활용을 위한 과제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95922" y="1305997"/>
            <a:ext cx="4286642" cy="469641"/>
          </a:xfrm>
        </p:spPr>
        <p:txBody>
          <a:bodyPr anchor="ctr"/>
          <a:lstStyle/>
          <a:p>
            <a:pPr lvl="0"/>
            <a:r>
              <a:rPr kumimoji="1"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목   차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/>
              <a:t>인포그래픽 </a:t>
            </a:r>
            <a:r>
              <a:rPr lang="en-US" altLang="ko-KR"/>
              <a:t>&amp; </a:t>
            </a:r>
            <a:r>
              <a:rPr lang="ko-KR" altLang="en-US"/>
              <a:t>스토리텔링</a:t>
            </a:r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인포그래픽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&amp; 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스토리텔링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29993" y="1417186"/>
            <a:ext cx="8456065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00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■ 뉴욕타임즈</a:t>
            </a:r>
            <a:endParaRPr lang="en-US" altLang="ko-KR" sz="200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Computer Assisted Reporting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편집국</a:t>
            </a:r>
            <a:endParaRPr lang="en-US" altLang="ko-KR" sz="16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데이터 인터랙티브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그래픽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지도만 작성하는 개별 부서</a:t>
            </a:r>
            <a:endParaRPr lang="en-US" altLang="ko-KR" sz="16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데이터 수치에 관련한 기사만 보도</a:t>
            </a:r>
            <a:endParaRPr lang="en-US" altLang="ko-KR" sz="16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  <a:hlinkClick r:id="rId3"/>
              </a:rPr>
              <a:t>http://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  <a:hlinkClick r:id="rId3"/>
              </a:rPr>
              <a:t>datafl.ws/nytimes</a:t>
            </a:r>
            <a:endParaRPr lang="en-US" altLang="ko-KR" sz="160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altLang="ko-KR" sz="16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000">
                <a:solidFill>
                  <a:prstClr val="black"/>
                </a:solidFill>
                <a:latin typeface="굴림" pitchFamily="50" charset="-127"/>
                <a:ea typeface="굴림" pitchFamily="50" charset="-127"/>
              </a:rPr>
              <a:t>■ 한스 로슬링</a:t>
            </a:r>
            <a:endParaRPr lang="en-US" altLang="ko-KR" sz="2000">
              <a:solidFill>
                <a:prstClr val="black"/>
              </a:solidFill>
              <a:latin typeface="굴림" pitchFamily="50" charset="-127"/>
              <a:ea typeface="굴림" pitchFamily="50" charset="-127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스토리텔링 분야의 최고 전문가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국제 보건학회 교수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갭마인더 리더</a:t>
            </a:r>
            <a:endParaRPr lang="en-US" altLang="ko-KR" sz="16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  <a:hlinkClick r:id="rId4"/>
              </a:rPr>
              <a:t>http://datafl.ws/hans</a:t>
            </a:r>
            <a:endParaRPr lang="en-US" altLang="ko-KR" sz="16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시사기획 창 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 sz="1600">
                <a:solidFill>
                  <a:prstClr val="black"/>
                </a:solidFill>
                <a:latin typeface="맑은 고딕"/>
                <a:ea typeface="맑은 고딕"/>
              </a:rPr>
              <a:t>빅데이터 세상을 바꾸다</a:t>
            </a:r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</a:p>
          <a:p>
            <a:pPr marL="720000" lvl="1" indent="-457200" defTabSz="914400" fontAlgn="auto" latinLnBrk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ko-KR" sz="1600" b="1">
                <a:solidFill>
                  <a:prstClr val="black"/>
                </a:solidFill>
                <a:latin typeface="맑은 고딕"/>
                <a:ea typeface="맑은 고딕"/>
                <a:hlinkClick r:id="rId5"/>
              </a:rPr>
              <a:t>http://www.gapminder.org/</a:t>
            </a:r>
            <a:endParaRPr lang="en-US" altLang="ko-KR"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069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4471" y="969380"/>
            <a:ext cx="9205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 </a:t>
            </a:r>
            <a:r>
              <a:rPr lang="ko-KR" altLang="en-US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단서들                                      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3</a:t>
            </a:r>
            <a:r>
              <a:rPr lang="en-US" altLang="ko-KR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.</a:t>
            </a:r>
            <a:r>
              <a:rPr lang="ko-KR" altLang="en-US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척도 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2.</a:t>
            </a:r>
            <a:r>
              <a:rPr lang="ko-KR" altLang="en-US" err="1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좌표계</a:t>
            </a:r>
            <a:r>
              <a:rPr lang="ko-KR" altLang="en-US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                                                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4.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맥락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9" y="1977495"/>
            <a:ext cx="3890169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154" y="1793380"/>
            <a:ext cx="392112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9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4470" y="951111"/>
            <a:ext cx="920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 단서들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1" y="1513805"/>
            <a:ext cx="5449925" cy="188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096" y="1425277"/>
            <a:ext cx="3741178" cy="190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8" y="3615410"/>
            <a:ext cx="1929606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2" y="3615405"/>
            <a:ext cx="7109619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54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1" y="961082"/>
            <a:ext cx="92050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 단서들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– (1)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위치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96" y="2041202"/>
            <a:ext cx="871149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1" y="944457"/>
            <a:ext cx="92050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 단서들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– (2)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길이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73" y="1592529"/>
            <a:ext cx="882612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3" y="986021"/>
            <a:ext cx="92050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 단서들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– (3)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각도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91" y="1490081"/>
            <a:ext cx="7521427" cy="4422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279150" y="1274052"/>
            <a:ext cx="2730303" cy="4752528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533" y="2963752"/>
            <a:ext cx="1743869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04" y="4446616"/>
            <a:ext cx="1743869" cy="143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4471" y="986020"/>
            <a:ext cx="92050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 단서들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– (4)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방향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9" y="1586850"/>
            <a:ext cx="5148010" cy="3577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04" y="1393824"/>
            <a:ext cx="1775615" cy="1251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3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1" y="977708"/>
            <a:ext cx="92050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 단서들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– (5)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형태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(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도형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)</a:t>
            </a: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" y="1553772"/>
            <a:ext cx="6162685" cy="4404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41" y="2400174"/>
            <a:ext cx="2961033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7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1" y="977693"/>
            <a:ext cx="920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 단서들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– (6,7)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면적과 부피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5" y="1439360"/>
            <a:ext cx="8519610" cy="4650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7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1" y="1023121"/>
            <a:ext cx="920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 단서들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– (6,7)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면적과 부피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56" y="1671191"/>
            <a:ext cx="8034893" cy="4450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7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684235" y="1243849"/>
            <a:ext cx="5706862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전략과 추진방향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2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1" y="961082"/>
            <a:ext cx="92050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 단서들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– (8,9)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색상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색조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/</a:t>
            </a:r>
            <a:r>
              <a:rPr lang="ko-KR" altLang="en-US" dirty="0" err="1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채조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1586782"/>
            <a:ext cx="8892988" cy="441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7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1" y="961083"/>
            <a:ext cx="92050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 단서들의 인지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3" y="1609155"/>
            <a:ext cx="4903402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361" y="4201443"/>
            <a:ext cx="5102692" cy="1672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오른쪽 화살표 7"/>
          <p:cNvSpPr/>
          <p:nvPr/>
        </p:nvSpPr>
        <p:spPr>
          <a:xfrm flipH="1">
            <a:off x="1242015" y="3265339"/>
            <a:ext cx="2808312" cy="708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white"/>
                </a:solidFill>
              </a:rPr>
              <a:t>정확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905167" y="3222606"/>
            <a:ext cx="2418269" cy="75131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white"/>
                </a:solidFill>
              </a:rPr>
              <a:t>부정확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1" y="986020"/>
            <a:ext cx="92050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2.</a:t>
            </a:r>
            <a:r>
              <a:rPr lang="ko-KR" altLang="en-US" dirty="0" err="1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좌표계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609" y="1779673"/>
            <a:ext cx="6252784" cy="373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2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69" y="961082"/>
            <a:ext cx="920502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2.</a:t>
            </a:r>
            <a:r>
              <a:rPr lang="ko-KR" altLang="en-US" dirty="0" err="1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좌표계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     (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지도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)</a:t>
            </a: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23" y="1033090"/>
            <a:ext cx="6942771" cy="501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2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471" y="994333"/>
            <a:ext cx="92050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척도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5" y="1498389"/>
            <a:ext cx="7978176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33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>
                <a:latin typeface="맑은 고딕"/>
                <a:ea typeface="맑은 고딕"/>
                <a:cs typeface="JBold" pitchFamily="18" charset="-127"/>
              </a:rPr>
              <a:t>시각화의 </a:t>
            </a:r>
            <a:r>
              <a:rPr lang="en-US" altLang="ko-KR" b="1">
                <a:latin typeface="맑은 고딕"/>
                <a:ea typeface="맑은 고딕"/>
                <a:cs typeface="JBold" pitchFamily="18" charset="-127"/>
              </a:rPr>
              <a:t>4</a:t>
            </a:r>
            <a:r>
              <a:rPr lang="ko-KR" altLang="en-US" b="1">
                <a:latin typeface="맑은 고딕"/>
                <a:ea typeface="맑은 고딕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68" y="961084"/>
            <a:ext cx="920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4.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맥락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(Context)</a:t>
            </a: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81" y="1537146"/>
            <a:ext cx="911531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01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잘 표현하기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1" y="986021"/>
            <a:ext cx="92050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■ </a:t>
            </a:r>
            <a:r>
              <a:rPr lang="ko-KR" altLang="en-US" dirty="0" err="1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좌표계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+</a:t>
            </a:r>
            <a:r>
              <a:rPr lang="ko-KR" altLang="en-US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lang="ko-KR" altLang="en-US" dirty="0" err="1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+mn-cs"/>
              </a:rPr>
              <a:t>시각적단서들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+mn-cs"/>
            </a:endParaRPr>
          </a:p>
          <a:p>
            <a:pPr marL="262800" lvl="1" defTabSz="914400" fontAlgn="auto" latinLnBrk="1">
              <a:spcBef>
                <a:spcPts val="600"/>
              </a:spcBef>
              <a:spcAft>
                <a:spcPts val="600"/>
              </a:spcAft>
            </a:pPr>
            <a:endParaRPr lang="en-US" altLang="ko-KR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35" y="1552780"/>
            <a:ext cx="7770019" cy="4616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01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잘 표현하기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47</a:t>
            </a:fld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0" y="908720"/>
            <a:ext cx="9295456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9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잘 표현하기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48</a:t>
            </a:fld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69" y="918078"/>
            <a:ext cx="8199917" cy="559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9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684235" y="1243849"/>
            <a:ext cx="6000092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lvl="0" indent="-446088" eaLnBrk="0" hangingPunct="0">
              <a:spcBef>
                <a:spcPts val="60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Session 2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ko-KR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빅데이터 활용 실습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6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전략과 추진방향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4750736" y="2716282"/>
            <a:ext cx="4423751" cy="91933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환경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데이터 분석과 이상징후 감지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이슈 사전 인지와 실시간 의사결정 지원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국가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기업경영 투명성 제고와 비용절감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gray">
          <a:xfrm>
            <a:off x="4750736" y="3786730"/>
            <a:ext cx="4423751" cy="91933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평판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트랜드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분석 통한 기업 경쟁력 확보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상황인지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인공지능 기반의 대국민 서비스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개인화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지능화 기반 차세대 사업모델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4764073" y="4841385"/>
            <a:ext cx="4423751" cy="91933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이질적 지식의 융합 분석과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신가치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창출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상관 관계 이해를 통한 시행착오 최소화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컨버전스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패턴 분석을 통한 융합시창 창출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4764085" y="1640202"/>
            <a:ext cx="4423751" cy="91933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현실 세계 데이터 기반의 패턴 분석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전망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다각적 상황 고려 큰 그림 이해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통찰 확보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사회현상 이해와 시나리오 시뮬레이션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1016332" y="1640202"/>
            <a:ext cx="1652509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불확실성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gray">
          <a:xfrm>
            <a:off x="1002984" y="2716281"/>
            <a:ext cx="1652509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리스크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gray">
          <a:xfrm>
            <a:off x="1002988" y="4841385"/>
            <a:ext cx="1652509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융합</a:t>
            </a:r>
          </a:p>
        </p:txBody>
      </p:sp>
      <p:sp>
        <p:nvSpPr>
          <p:cNvPr id="13" name="모서리가 둥근 직사각형 12"/>
          <p:cNvSpPr/>
          <p:nvPr/>
        </p:nvSpPr>
        <p:spPr bwMode="gray">
          <a:xfrm>
            <a:off x="1002988" y="3786729"/>
            <a:ext cx="1652509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스마트</a:t>
            </a:r>
          </a:p>
        </p:txBody>
      </p:sp>
      <p:sp>
        <p:nvSpPr>
          <p:cNvPr id="14" name="오각형 13"/>
          <p:cNvSpPr/>
          <p:nvPr/>
        </p:nvSpPr>
        <p:spPr bwMode="gray">
          <a:xfrm>
            <a:off x="3411634" y="1685837"/>
            <a:ext cx="1254394" cy="629948"/>
          </a:xfrm>
          <a:prstGeom prst="homePlate">
            <a:avLst/>
          </a:prstGeom>
          <a:solidFill>
            <a:srgbClr val="0650BC"/>
          </a:solidFill>
          <a:ln w="6350">
            <a:solidFill>
              <a:schemeClr val="bg1"/>
            </a:solidFill>
            <a:round/>
            <a:headEnd/>
            <a:tailEnd type="triangle" w="med" len="med"/>
          </a:ln>
          <a:scene3d>
            <a:camera prst="orthographicFront"/>
            <a:lightRig rig="soft" dir="t"/>
          </a:scene3d>
          <a:sp3d/>
          <a:extLst/>
        </p:spPr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통찰력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3398297" y="2761918"/>
            <a:ext cx="1267738" cy="629948"/>
          </a:xfrm>
          <a:prstGeom prst="homePlate">
            <a:avLst/>
          </a:prstGeom>
          <a:solidFill>
            <a:srgbClr val="0650BC"/>
          </a:solidFill>
          <a:ln w="6350">
            <a:solidFill>
              <a:schemeClr val="bg1"/>
            </a:solidFill>
            <a:round/>
            <a:headEnd/>
            <a:tailEnd type="triangle" w="med" len="med"/>
          </a:ln>
          <a:scene3d>
            <a:camera prst="orthographicFront"/>
            <a:lightRig rig="soft" dir="t"/>
          </a:scene3d>
          <a:sp3d/>
          <a:extLst/>
        </p:spPr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대응력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3398297" y="3839220"/>
            <a:ext cx="1267738" cy="629948"/>
          </a:xfrm>
          <a:prstGeom prst="homePlate">
            <a:avLst/>
          </a:prstGeom>
          <a:solidFill>
            <a:srgbClr val="0650BC"/>
          </a:solidFill>
          <a:ln w="6350">
            <a:solidFill>
              <a:schemeClr val="bg1"/>
            </a:solidFill>
            <a:round/>
            <a:headEnd/>
            <a:tailEnd type="triangle" w="med" len="med"/>
          </a:ln>
          <a:scene3d>
            <a:camera prst="orthographicFront"/>
            <a:lightRig rig="soft" dir="t"/>
          </a:scene3d>
          <a:sp3d/>
          <a:extLst/>
        </p:spPr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경쟁력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8" name="오각형 17"/>
          <p:cNvSpPr/>
          <p:nvPr/>
        </p:nvSpPr>
        <p:spPr bwMode="gray">
          <a:xfrm>
            <a:off x="3398297" y="4882125"/>
            <a:ext cx="1267738" cy="629948"/>
          </a:xfrm>
          <a:prstGeom prst="homePlate">
            <a:avLst/>
          </a:prstGeom>
          <a:solidFill>
            <a:srgbClr val="0650BC"/>
          </a:solidFill>
          <a:ln w="6350">
            <a:solidFill>
              <a:schemeClr val="bg1"/>
            </a:solidFill>
            <a:round/>
            <a:headEnd/>
            <a:tailEnd type="triangle" w="med" len="med"/>
          </a:ln>
          <a:scene3d>
            <a:camera prst="orthographicFront"/>
            <a:lightRig rig="soft" dir="t"/>
          </a:scene3d>
          <a:sp3d/>
          <a:extLst/>
        </p:spPr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창조력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19" name="직선 화살표 연결선 18"/>
          <p:cNvCxnSpPr>
            <a:endCxn id="14" idx="1"/>
          </p:cNvCxnSpPr>
          <p:nvPr/>
        </p:nvCxnSpPr>
        <p:spPr>
          <a:xfrm>
            <a:off x="2681226" y="1997576"/>
            <a:ext cx="730408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5" idx="1"/>
          </p:cNvCxnSpPr>
          <p:nvPr/>
        </p:nvCxnSpPr>
        <p:spPr>
          <a:xfrm flipV="1">
            <a:off x="2674402" y="3076893"/>
            <a:ext cx="723895" cy="489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2655493" y="4132355"/>
            <a:ext cx="742804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18" idx="1"/>
          </p:cNvCxnSpPr>
          <p:nvPr/>
        </p:nvCxnSpPr>
        <p:spPr>
          <a:xfrm>
            <a:off x="2655493" y="5193863"/>
            <a:ext cx="742804" cy="3237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미래사회에서의 빅데이터의 역할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115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활용 실습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1" y="894580"/>
            <a:ext cx="9399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■ 실습 준비 </a:t>
            </a:r>
            <a:endParaRPr lang="en-US" altLang="ko-KR" sz="2400" dirty="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1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)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크롬 웹브라우저를 설치하세요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  </a:t>
            </a:r>
            <a:endParaRPr lang="en-US" altLang="ko-KR" sz="2400" dirty="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 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-  http://www.google.co.kr</a:t>
            </a: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endParaRPr lang="en-US" altLang="ko-KR" sz="2400" dirty="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2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)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다음 홈페이지에 접속하세요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</a:t>
            </a:r>
            <a:endParaRPr lang="en-US" altLang="ko-KR" sz="2400" dirty="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sz="240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-  http://</a:t>
            </a:r>
            <a:r>
              <a:rPr 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www.db21.co.kr/vis/</a:t>
            </a:r>
            <a:endParaRPr lang="en-US" sz="2000" dirty="0">
              <a:solidFill>
                <a:prstClr val="black"/>
              </a:solidFill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93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활용 실습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1" y="894581"/>
            <a:ext cx="93994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■ 텍스트 마이닝 실습 </a:t>
            </a:r>
            <a:endParaRPr lang="en-US" altLang="ko-KR" sz="2400" dirty="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1) 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키워드 분석  </a:t>
            </a:r>
            <a:endParaRPr lang="en-US" altLang="ko-KR" sz="2400" dirty="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 -  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명사 </a:t>
            </a: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-&gt; Word Count </a:t>
            </a: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 -  </a:t>
            </a:r>
            <a:r>
              <a:rPr lang="ko-KR" altLang="en-US" sz="2400" dirty="0" err="1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트렌드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분석 </a:t>
            </a: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: </a:t>
            </a:r>
            <a:r>
              <a:rPr lang="ko-KR" altLang="en-US" sz="2400" dirty="0" err="1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시계열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데이터 시각화</a:t>
            </a:r>
            <a:endParaRPr lang="en-US" altLang="ko-KR" sz="2400" dirty="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2) 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의미 분석 </a:t>
            </a: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: SNS 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분석</a:t>
            </a: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( Social Network Analysis)</a:t>
            </a: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  -  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명사 </a:t>
            </a: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+ 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형용사</a:t>
            </a:r>
            <a:endParaRPr lang="en-US" altLang="ko-KR" sz="2400" dirty="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  -  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다양한 시각화 기법</a:t>
            </a:r>
            <a:endParaRPr lang="en-US" sz="2000" dirty="0">
              <a:solidFill>
                <a:prstClr val="black"/>
              </a:solidFill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9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활용 실습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52</a:t>
            </a:fld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1632" y="1533168"/>
            <a:ext cx="7461859" cy="50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32139" y="882897"/>
            <a:ext cx="93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■ 서비스 사례 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: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래디안</a:t>
            </a: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6(http://sm2net.co.kr)</a:t>
            </a:r>
          </a:p>
        </p:txBody>
      </p:sp>
    </p:spTree>
    <p:extLst>
      <p:ext uri="{BB962C8B-B14F-4D97-AF65-F5344CB8AC3E}">
        <p14:creationId xmlns:p14="http://schemas.microsoft.com/office/powerpoint/2010/main" val="42169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활용 실습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139" y="906340"/>
            <a:ext cx="93994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■ 실습 프로세스</a:t>
            </a:r>
            <a:endParaRPr lang="en-US" altLang="ko-KR" sz="240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1.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네이버 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or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뉴스 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: [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원하는 키워드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]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입력</a:t>
            </a:r>
            <a:endParaRPr lang="en-US" altLang="ko-KR" sz="240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2.[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키보드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]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Ctrl+A :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선택</a:t>
            </a:r>
            <a:endParaRPr lang="en-US" altLang="ko-KR" sz="240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3.[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키보드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]Ctrl+C :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복사</a:t>
            </a:r>
            <a:endParaRPr lang="en-US" altLang="ko-KR" sz="240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4.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실습 홈페이지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 [Word Cloud]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링크를 클릭하세요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.</a:t>
            </a: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5.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</a:rPr>
              <a:t>[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</a:rPr>
              <a:t>키보드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</a:rPr>
              <a:t>]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</a:rPr>
              <a:t>Ctrl+V 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</a:rPr>
              <a:t>붙여넣기</a:t>
            </a:r>
            <a:endParaRPr lang="en-US" altLang="ko-KR" sz="240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</a:rPr>
              <a:t>6.[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</a:rPr>
              <a:t>실행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</a:rPr>
              <a:t>] GoGo....</a:t>
            </a:r>
            <a:endParaRPr lang="en-US" altLang="ko-KR" sz="24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 dirty="0" smtClean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9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활용 실습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139" y="962489"/>
            <a:ext cx="9399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■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</a:rPr>
              <a:t>네트워크 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</a:rPr>
              <a:t>분석 실습</a:t>
            </a:r>
            <a:endParaRPr lang="en-US" altLang="ko-KR" sz="24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</a:rPr>
              <a:t>1.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</a:rPr>
              <a:t>실습 홈페이지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</a:rPr>
              <a:t> [Network Visualization] 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</a:rPr>
              <a:t>링크를 클릭하세요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</a:rPr>
              <a:t>2.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</a:rPr>
              <a:t>직접 링크 들어가서 실행해보기</a:t>
            </a:r>
            <a:endParaRPr lang="en-US" altLang="ko-KR" sz="24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69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활용 실습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139" y="872354"/>
            <a:ext cx="9399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■ 갭마인더 체험</a:t>
            </a:r>
            <a:endParaRPr lang="en-US" altLang="ko-KR" sz="24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</a:rPr>
              <a:t>1.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</a:rPr>
              <a:t>실습 홈페이지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</a:rPr>
              <a:t>[GapMinder] 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</a:rPr>
              <a:t>링크를 클릭하세요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endParaRPr lang="en-US" altLang="ko-KR" sz="2400">
              <a:solidFill>
                <a:prstClr val="black"/>
              </a:solidFill>
              <a:latin typeface="맑은 고딕"/>
              <a:ea typeface="맑은 고딕"/>
            </a:endParaRPr>
          </a:p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</a:rPr>
              <a:t>2.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</a:rPr>
              <a:t>직접 링크 들어가서 실행해보기</a:t>
            </a:r>
            <a:endParaRPr lang="en-US" altLang="ko-KR" sz="240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69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활용 실습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2" y="911208"/>
            <a:ext cx="93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■ 텍스트 마이닝의 끝 </a:t>
            </a:r>
            <a:r>
              <a:rPr lang="en-US" altLang="ko-KR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: http</a:t>
            </a: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://</a:t>
            </a:r>
            <a:r>
              <a:rPr lang="en-US" altLang="ko-KR" sz="2400" dirty="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dataaddict.fr/prenoms/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59" y="1455998"/>
            <a:ext cx="6474719" cy="48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9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ctrTitle"/>
          </p:nvPr>
        </p:nvSpPr>
        <p:spPr>
          <a:xfrm>
            <a:off x="2201738" y="1339517"/>
            <a:ext cx="6881302" cy="3547443"/>
          </a:xfrm>
        </p:spPr>
        <p:txBody>
          <a:bodyPr>
            <a:normAutofit/>
          </a:bodyPr>
          <a:lstStyle/>
          <a:p>
            <a:pPr marL="342900" lvl="0" indent="-342900" eaLnBrk="1" hangingPunct="1">
              <a:lnSpc>
                <a:spcPts val="1600"/>
              </a:lnSpc>
            </a:pPr>
            <a:r>
              <a:rPr lang="en-US" altLang="ko-KR" sz="3200" b="1" smtClean="0">
                <a:latin typeface="+mn-ea"/>
                <a:ea typeface="+mn-ea"/>
              </a:rPr>
              <a:t>3. </a:t>
            </a:r>
            <a:r>
              <a:rPr lang="ko-KR" altLang="en-US" sz="3200" b="1" smtClean="0">
                <a:latin typeface="+mn-ea"/>
                <a:ea typeface="+mn-ea"/>
              </a:rPr>
              <a:t>빅데이터 역량강화</a:t>
            </a: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>
                <a:latin typeface="+mn-ea"/>
                <a:ea typeface="+mn-ea"/>
              </a:rPr>
              <a:t/>
            </a:r>
            <a:br>
              <a:rPr lang="en-US" altLang="ko-KR" sz="3200" b="1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>
                <a:latin typeface="+mn-ea"/>
                <a:ea typeface="+mn-ea"/>
              </a:rPr>
              <a:t/>
            </a:r>
            <a:br>
              <a:rPr lang="en-US" altLang="ko-KR" sz="3200" b="1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2000" b="1" smtClean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/>
            </a:r>
            <a:br>
              <a:rPr lang="en-US" altLang="ko-KR" sz="2000" b="1" smtClean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</a:br>
            <a:r>
              <a:rPr lang="en-US" altLang="ko-KR" sz="2000" b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/>
            </a:r>
            <a:br>
              <a:rPr lang="en-US" altLang="ko-KR" sz="2000" b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</a:br>
            <a:endParaRPr lang="en-US" sz="3200" b="1" dirty="0" smtClean="0">
              <a:latin typeface="+mn-ea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1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역량 강화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2" y="911208"/>
            <a:ext cx="93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■ 통계역량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+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데이터 시각화 </a:t>
            </a:r>
            <a:r>
              <a:rPr lang="en-US" altLang="ko-KR" sz="24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+ 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인포그래픽</a:t>
            </a:r>
          </a:p>
        </p:txBody>
      </p:sp>
      <p:grpSp>
        <p:nvGrpSpPr>
          <p:cNvPr id="6" name="그룹 6"/>
          <p:cNvGrpSpPr>
            <a:grpSpLocks/>
          </p:cNvGrpSpPr>
          <p:nvPr/>
        </p:nvGrpSpPr>
        <p:grpSpPr bwMode="auto">
          <a:xfrm>
            <a:off x="1095375" y="2214563"/>
            <a:ext cx="5268913" cy="3279775"/>
            <a:chOff x="809596" y="1357298"/>
            <a:chExt cx="8339389" cy="519119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6" y="1357298"/>
              <a:ext cx="4055391" cy="5191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0181" y="1426179"/>
              <a:ext cx="3828804" cy="502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86000"/>
            <a:ext cx="2614613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07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역량 강화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59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2" y="911208"/>
            <a:ext cx="93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■ </a:t>
            </a: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빅데이터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교양서</a:t>
            </a:r>
            <a:endParaRPr lang="ko-KR" altLang="en-US" sz="240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grpSp>
        <p:nvGrpSpPr>
          <p:cNvPr id="5" name="그룹 7"/>
          <p:cNvGrpSpPr>
            <a:grpSpLocks/>
          </p:cNvGrpSpPr>
          <p:nvPr/>
        </p:nvGrpSpPr>
        <p:grpSpPr bwMode="auto">
          <a:xfrm>
            <a:off x="1666875" y="1785938"/>
            <a:ext cx="6226175" cy="3886200"/>
            <a:chOff x="1038065" y="985135"/>
            <a:chExt cx="7829870" cy="488773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065" y="985135"/>
              <a:ext cx="3452060" cy="4887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7050" y="985135"/>
              <a:ext cx="3630885" cy="4887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18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</a:t>
            </a:r>
            <a:r>
              <a:rPr lang="ko-KR" altLang="en-US" b="1">
                <a:latin typeface="+mn-ea"/>
                <a:ea typeface="+mn-ea"/>
                <a:cs typeface="JBold" pitchFamily="18" charset="-127"/>
              </a:rPr>
              <a:t>전략과 추진방향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254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3988735" y="3000762"/>
            <a:ext cx="5036533" cy="119167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광범위한 기업 내외부 데이터에 근거하여 </a:t>
            </a:r>
            <a:endParaRPr lang="en-US" altLang="ko-KR" sz="14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  </a:t>
            </a:r>
            <a:r>
              <a:rPr lang="ko-KR" altLang="en-US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의사결정의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정확도를 향상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gray">
          <a:xfrm>
            <a:off x="3988735" y="4436970"/>
            <a:ext cx="5036533" cy="119167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기존에 파악하기 어려웠던 문제점을 발견하고 </a:t>
            </a:r>
            <a:endParaRPr lang="en-US" altLang="ko-KR" sz="14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  </a:t>
            </a:r>
            <a:r>
              <a:rPr lang="ko-KR" altLang="en-US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해결점을 모색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4002084" y="1579242"/>
            <a:ext cx="5036533" cy="119167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실시간으로 업무 현황과 실행 성과를 파악하고 </a:t>
            </a:r>
            <a:endParaRPr lang="en-US" altLang="ko-KR" sz="14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 </a:t>
            </a:r>
          </a:p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en-US" altLang="ko-KR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 </a:t>
            </a:r>
            <a:r>
              <a:rPr lang="ko-KR" altLang="en-US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공유하여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개선을 도모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955372" y="1579242"/>
            <a:ext cx="2346628" cy="89979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생산성과</a:t>
            </a:r>
          </a:p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효율성 제고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gray">
          <a:xfrm>
            <a:off x="942024" y="3000760"/>
            <a:ext cx="2359976" cy="87019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의사결정</a:t>
            </a:r>
          </a:p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능력 향상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gray">
          <a:xfrm>
            <a:off x="942028" y="4436968"/>
            <a:ext cx="2359972" cy="927511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문제 발견 및</a:t>
            </a:r>
          </a:p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해결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4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빅데이터 활용 방안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07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141834" cy="432000"/>
          </a:xfrm>
        </p:spPr>
        <p:txBody>
          <a:bodyPr/>
          <a:lstStyle/>
          <a:p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역량 강화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60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472" y="911208"/>
            <a:ext cx="939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4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■ </a:t>
            </a:r>
            <a:r>
              <a:rPr lang="ko-KR" altLang="en-US" sz="2400" smtClean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참고 자료</a:t>
            </a:r>
            <a:endParaRPr lang="ko-KR" altLang="en-US" sz="240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직사각형 11"/>
          <p:cNvSpPr>
            <a:spLocks noChangeArrowheads="1"/>
          </p:cNvSpPr>
          <p:nvPr/>
        </p:nvSpPr>
        <p:spPr bwMode="auto">
          <a:xfrm>
            <a:off x="952500" y="2143125"/>
            <a:ext cx="780256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en-US" altLang="ko-KR" b="1">
                <a:latin typeface="맑은 고딕" pitchFamily="50" charset="-127"/>
                <a:ea typeface="맑은 고딕" pitchFamily="50" charset="-127"/>
                <a:hlinkClick r:id="rId2"/>
              </a:rPr>
              <a:t>http://www.bicdata.com/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분석 활용센터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  <a:hlinkClick r:id="rId3"/>
              </a:rPr>
              <a:t>https://kbig.kr/index.php?mid=map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삼성경제연구소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, LG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경제연구소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기타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유투브 등 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검색방법 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ex) “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빅데이터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PDF”</a:t>
            </a:r>
          </a:p>
        </p:txBody>
      </p:sp>
      <p:sp>
        <p:nvSpPr>
          <p:cNvPr id="6" name="직사각형 7"/>
          <p:cNvSpPr>
            <a:spLocks noChangeArrowheads="1"/>
          </p:cNvSpPr>
          <p:nvPr/>
        </p:nvSpPr>
        <p:spPr bwMode="auto">
          <a:xfrm>
            <a:off x="881063" y="1714500"/>
            <a:ext cx="26416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빅데이터 관련 사이트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8"/>
          <p:cNvSpPr>
            <a:spLocks noChangeArrowheads="1"/>
          </p:cNvSpPr>
          <p:nvPr/>
        </p:nvSpPr>
        <p:spPr bwMode="auto">
          <a:xfrm>
            <a:off x="881063" y="4286250"/>
            <a:ext cx="14366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관련 자료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11"/>
          <p:cNvSpPr>
            <a:spLocks noChangeArrowheads="1"/>
          </p:cNvSpPr>
          <p:nvPr/>
        </p:nvSpPr>
        <p:spPr bwMode="auto">
          <a:xfrm>
            <a:off x="952500" y="4783138"/>
            <a:ext cx="7802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빅데이터 커리큘럼 참조 모델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한국정보화진흥원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새로운 미래를 여는 빅데이터 시대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한국정보화진흥원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84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ctrTitle"/>
          </p:nvPr>
        </p:nvSpPr>
        <p:spPr>
          <a:xfrm>
            <a:off x="4139993" y="1689101"/>
            <a:ext cx="5735052" cy="17748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 smtClean="0">
                <a:latin typeface="+mn-ea"/>
                <a:ea typeface="+mn-ea"/>
              </a:rPr>
              <a:t/>
            </a:r>
            <a:br>
              <a:rPr lang="en-US" sz="4400" b="1" dirty="0" smtClean="0">
                <a:latin typeface="+mn-ea"/>
                <a:ea typeface="+mn-ea"/>
              </a:rPr>
            </a:br>
            <a:r>
              <a:rPr lang="ko-KR" altLang="en-US" sz="4400" b="1" dirty="0" smtClean="0">
                <a:latin typeface="+mn-ea"/>
                <a:ea typeface="+mn-ea"/>
              </a:rPr>
              <a:t>감사합니다</a:t>
            </a:r>
            <a:r>
              <a:rPr lang="en-US" altLang="ko-KR" sz="4400" b="1" dirty="0" smtClean="0">
                <a:latin typeface="+mn-ea"/>
                <a:ea typeface="+mn-ea"/>
              </a:rPr>
              <a:t>.</a:t>
            </a:r>
            <a:endParaRPr lang="en-US" sz="4400" b="1" dirty="0" smtClean="0">
              <a:latin typeface="+mn-ea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</a:t>
            </a:r>
            <a:r>
              <a:rPr lang="ko-KR" altLang="en-US" b="1">
                <a:latin typeface="+mn-ea"/>
                <a:ea typeface="+mn-ea"/>
                <a:cs typeface="JBold" pitchFamily="18" charset="-127"/>
              </a:rPr>
              <a:t>전략과 추진방향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254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3988735" y="2746762"/>
            <a:ext cx="5036533" cy="105307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대규모 데이터의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가치에 주목하고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취합 및 관리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분석의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중요성 제시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미국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정부기관들이 데이터를 지식으로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지식을 행동으로</a:t>
            </a:r>
          </a:p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  변환하는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전략에 집중해야 함을 주장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gray">
          <a:xfrm>
            <a:off x="3988735" y="4050890"/>
            <a:ext cx="5036533" cy="84623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데이터를 기반으로 싱가포르를 위협하는 리스크에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대한 평가와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환경변화를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탐지하는 국가위험관리시스템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RAHS)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구축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4002084" y="1630042"/>
            <a:ext cx="5036533" cy="84623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빅데이터시대에 대비하여 융합 지식과 분석 행정을 통한</a:t>
            </a:r>
          </a:p>
          <a:p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  스마트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정부 실현을 위한 세부과제 도출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955372" y="1630042"/>
            <a:ext cx="2346628" cy="63896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대한민국</a:t>
            </a:r>
            <a:r>
              <a:rPr lang="en-US" altLang="ko-KR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,</a:t>
            </a:r>
          </a:p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국가정보화전략위원회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gray">
          <a:xfrm>
            <a:off x="942024" y="2746760"/>
            <a:ext cx="2359976" cy="617947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美대통령 과학기술자문위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gray">
          <a:xfrm>
            <a:off x="942028" y="4050888"/>
            <a:ext cx="2359972" cy="65864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싱가포르 </a:t>
            </a:r>
            <a:r>
              <a:rPr lang="en-US" altLang="ko-KR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RAHS</a:t>
            </a:r>
            <a:r>
              <a:rPr lang="ko-KR" altLang="en-US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시스템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4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주요국가의 빅데이터 전략과 추진방향</a:t>
            </a:r>
            <a:endParaRPr lang="en-US" altLang="ko-KR" dirty="0"/>
          </a:p>
        </p:txBody>
      </p:sp>
      <p:sp>
        <p:nvSpPr>
          <p:cNvPr id="12" name="모서리가 둥근 직사각형 11"/>
          <p:cNvSpPr/>
          <p:nvPr/>
        </p:nvSpPr>
        <p:spPr bwMode="gray">
          <a:xfrm>
            <a:off x="3978575" y="5178650"/>
            <a:ext cx="5036533" cy="84623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빅데이터를 비즈니스 효율성을 제공하는 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새로운 자산으로 </a:t>
            </a: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gray">
          <a:xfrm>
            <a:off x="931868" y="5178648"/>
            <a:ext cx="2359972" cy="65864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+mn-ea"/>
                <a:cs typeface="JBold" pitchFamily="18" charset="-127"/>
              </a:rPr>
              <a:t>OECD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6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684235" y="1243849"/>
            <a:ext cx="5706862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Session 2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</a:t>
            </a:r>
            <a:r>
              <a:rPr kumimoji="0" lang="ko-KR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활용을 위한 과제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2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성공적인 빅데이터 </a:t>
            </a:r>
            <a:r>
              <a:rPr lang="ko-KR" altLang="en-US"/>
              <a:t>활용을 위한 </a:t>
            </a:r>
            <a:r>
              <a:rPr lang="en-US" altLang="ko-KR"/>
              <a:t>3</a:t>
            </a:r>
            <a:r>
              <a:rPr lang="ko-KR" altLang="en-US"/>
              <a:t>대 요소</a:t>
            </a:r>
            <a:endParaRPr lang="en-US" altLang="ko-KR" dirty="0"/>
          </a:p>
        </p:txBody>
      </p:sp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80" y="305361"/>
            <a:ext cx="5218760" cy="432000"/>
          </a:xfrm>
        </p:spPr>
        <p:txBody>
          <a:bodyPr/>
          <a:lstStyle/>
          <a:p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활용을 위한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대 요소</a:t>
            </a:r>
            <a:endParaRPr lang="ko-KR" altLang="en-US" sz="2000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1" name="Rectangle 14"/>
          <p:cNvSpPr txBox="1">
            <a:spLocks noChangeArrowheads="1"/>
          </p:cNvSpPr>
          <p:nvPr/>
        </p:nvSpPr>
        <p:spPr bwMode="gray">
          <a:xfrm>
            <a:off x="732632" y="1146539"/>
            <a:ext cx="8850847" cy="673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7250" indent="-28575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2763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95450" indent="-228600" algn="l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4pPr>
            <a:lvl5pPr marL="21145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717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30289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861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94335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lvl="0" defTabSz="914400">
              <a:defRPr/>
            </a:pPr>
            <a:r>
              <a:rPr lang="en-US" altLang="ko-KR" sz="1300" kern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3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4205" y="6209843"/>
            <a:ext cx="69332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mtClean="0">
                <a:latin typeface="+mj-ea"/>
                <a:ea typeface="+mj-ea"/>
              </a:rPr>
              <a:t>출처</a:t>
            </a:r>
            <a:r>
              <a:rPr lang="en-US" altLang="ko-KR" sz="1200" smtClean="0">
                <a:latin typeface="+mj-ea"/>
                <a:ea typeface="+mj-ea"/>
              </a:rPr>
              <a:t>: </a:t>
            </a:r>
            <a:r>
              <a:rPr lang="ko-KR" altLang="en-US" sz="1200" smtClean="0">
                <a:latin typeface="+mj-ea"/>
                <a:ea typeface="+mj-ea"/>
              </a:rPr>
              <a:t>한국정보화진흥원</a:t>
            </a:r>
            <a:r>
              <a:rPr lang="en-US" altLang="ko-KR" sz="1200" smtClean="0">
                <a:latin typeface="+mj-ea"/>
                <a:ea typeface="+mj-ea"/>
              </a:rPr>
              <a:t>, </a:t>
            </a:r>
            <a:r>
              <a:rPr lang="en-US" altLang="ko-KR" sz="1200">
                <a:latin typeface="+mj-ea"/>
                <a:ea typeface="+mj-ea"/>
              </a:rPr>
              <a:t>“</a:t>
            </a:r>
            <a:r>
              <a:rPr lang="ko-KR" altLang="en-US" sz="1200">
                <a:latin typeface="+mj-ea"/>
                <a:ea typeface="+mj-ea"/>
              </a:rPr>
              <a:t>성공적인 </a:t>
            </a:r>
            <a:r>
              <a:rPr lang="ko-KR" altLang="en-US" sz="1200" smtClean="0">
                <a:latin typeface="+mj-ea"/>
                <a:ea typeface="+mj-ea"/>
              </a:rPr>
              <a:t>빅데이터활용을 </a:t>
            </a:r>
            <a:r>
              <a:rPr lang="ko-KR" altLang="en-US" sz="1200">
                <a:latin typeface="+mj-ea"/>
                <a:ea typeface="+mj-ea"/>
              </a:rPr>
              <a:t>위한 </a:t>
            </a:r>
            <a:r>
              <a:rPr lang="en-US" altLang="ko-KR" sz="1200">
                <a:latin typeface="+mj-ea"/>
                <a:ea typeface="+mj-ea"/>
              </a:rPr>
              <a:t>3</a:t>
            </a:r>
            <a:r>
              <a:rPr lang="ko-KR" altLang="en-US" sz="1200">
                <a:latin typeface="+mj-ea"/>
                <a:ea typeface="+mj-ea"/>
              </a:rPr>
              <a:t>대요소”</a:t>
            </a:r>
            <a:r>
              <a:rPr lang="en-US" altLang="ko-KR" sz="1200">
                <a:latin typeface="+mj-ea"/>
                <a:ea typeface="+mj-ea"/>
              </a:rPr>
              <a:t>. </a:t>
            </a:r>
            <a:endParaRPr lang="ko-KR" altLang="en-US" sz="1200"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84986" y="1483436"/>
            <a:ext cx="6048375" cy="4495800"/>
            <a:chOff x="1784986" y="1483436"/>
            <a:chExt cx="6048375" cy="449580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986" y="1483436"/>
              <a:ext cx="6048375" cy="4495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 bwMode="gray">
            <a:xfrm>
              <a:off x="3972560" y="1820333"/>
              <a:ext cx="1676400" cy="1410547"/>
            </a:xfrm>
            <a:prstGeom prst="rect">
              <a:avLst/>
            </a:prstGeom>
            <a:ln>
              <a:headEnd/>
              <a:tailEnd type="triangle" w="med" len="med"/>
            </a:ln>
            <a:ex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88642" tIns="0" rIns="88642" bIns="0" rtlCol="0" anchor="ctr"/>
            <a:lstStyle/>
            <a:p>
              <a:pPr algn="ctr"/>
              <a:r>
                <a:rPr lang="ko-KR" altLang="en-US" b="1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자원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gray">
            <a:xfrm>
              <a:off x="5828615" y="2775373"/>
              <a:ext cx="1676400" cy="1410547"/>
            </a:xfrm>
            <a:prstGeom prst="rect">
              <a:avLst/>
            </a:prstGeom>
            <a:ln>
              <a:headEnd/>
              <a:tailEnd type="triangle" w="med" len="med"/>
            </a:ln>
            <a:ex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88642" tIns="0" rIns="88642" bIns="0" rtlCol="0" anchor="ctr"/>
            <a:lstStyle/>
            <a:p>
              <a:pPr algn="ctr"/>
              <a:r>
                <a:rPr lang="ko-KR" altLang="en-US" b="1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인력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 bwMode="gray">
            <a:xfrm>
              <a:off x="2115232" y="2756746"/>
              <a:ext cx="1676400" cy="1410547"/>
            </a:xfrm>
            <a:prstGeom prst="rect">
              <a:avLst/>
            </a:prstGeom>
            <a:ln>
              <a:headEnd/>
              <a:tailEnd type="triangle" w="med" len="med"/>
            </a:ln>
            <a:ex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88642" tIns="0" rIns="88642" bIns="0" rtlCol="0" anchor="ctr"/>
            <a:lstStyle/>
            <a:p>
              <a:pPr algn="ctr"/>
              <a:r>
                <a:rPr lang="ko-KR" altLang="en-US" b="1" smtClean="0">
                  <a:solidFill>
                    <a:schemeClr val="bg1">
                      <a:lumMod val="9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기술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0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6350">
          <a:solidFill>
            <a:schemeClr val="tx1"/>
          </a:solidFill>
          <a:round/>
          <a:headEnd/>
          <a:tailEnd type="triangle" w="med" len="med"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lIns="88642" tIns="0" rIns="88642" bIns="0" anchor="ctr"/>
      <a:lstStyle>
        <a:defPPr>
          <a:defRPr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  <a:cs typeface="JBold" pitchFamily="18" charset="-127"/>
          </a:defRPr>
        </a:defPPr>
      </a:lstStyle>
    </a:spDef>
    <a:lnDef>
      <a:spPr>
        <a:ln w="9525"/>
        <a:effectLst>
          <a:outerShdw blurRad="40000" sx="1000" sy="1000" rotWithShape="0">
            <a:srgbClr val="000000"/>
          </a:outerShdw>
        </a:effectLst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19019</TotalTime>
  <Words>2062</Words>
  <Application>Microsoft Office PowerPoint</Application>
  <PresentationFormat>A4 용지(210x297mm)</PresentationFormat>
  <Paragraphs>521</Paragraphs>
  <Slides>61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Office Theme</vt:lpstr>
      <vt:lpstr>빅데이터 전략 및 활용</vt:lpstr>
      <vt:lpstr>1. 빅데이터 전략 수립</vt:lpstr>
      <vt:lpstr>목   차</vt:lpstr>
      <vt:lpstr>PowerPoint 프레젠테이션</vt:lpstr>
      <vt:lpstr>빅데이터 전략과 추진방향</vt:lpstr>
      <vt:lpstr>빅데이터 전략과 추진방향</vt:lpstr>
      <vt:lpstr>빅데이터 전략과 추진방향</vt:lpstr>
      <vt:lpstr>PowerPoint 프레젠테이션</vt:lpstr>
      <vt:lpstr>빅데이터 활용을 위한 3대 요소</vt:lpstr>
      <vt:lpstr>빅데이터 활용을 위한 3대 요소</vt:lpstr>
      <vt:lpstr>빅데이터 3대 요소 : 1.자원 </vt:lpstr>
      <vt:lpstr>빅데이터 3대 요소 : 2.기술 </vt:lpstr>
      <vt:lpstr>빅데이터 3대 요소 : 2.기술 </vt:lpstr>
      <vt:lpstr>빅데이터 3대 요소 : 3.인력 </vt:lpstr>
      <vt:lpstr>빅데이터 3대 요소 : 3.인력 </vt:lpstr>
      <vt:lpstr>빅데이터 3대 요소 : 3.인력 </vt:lpstr>
      <vt:lpstr>빅데이터 3대 요소 : 3.인력 </vt:lpstr>
      <vt:lpstr>빅데이터 3대 요소 : 3.인력 </vt:lpstr>
      <vt:lpstr>빅데이터 활용을 위한 준비</vt:lpstr>
      <vt:lpstr>빅데이터 활용의 난관</vt:lpstr>
      <vt:lpstr>빅데이터 활용의 난관</vt:lpstr>
      <vt:lpstr>2. 빅데이터의 활용 및 실습            </vt:lpstr>
      <vt:lpstr>목   차</vt:lpstr>
      <vt:lpstr>PowerPoint 프레젠테이션</vt:lpstr>
      <vt:lpstr>시각화의 중요성</vt:lpstr>
      <vt:lpstr>시각화의 중요성</vt:lpstr>
      <vt:lpstr>시각화의 중요성</vt:lpstr>
      <vt:lpstr>시각화의 중요성</vt:lpstr>
      <vt:lpstr>시각화의 중요성</vt:lpstr>
      <vt:lpstr>인포그래픽 &amp; 스토리텔링</vt:lpstr>
      <vt:lpstr>시각화의 4대 요소</vt:lpstr>
      <vt:lpstr>시각화의 4대 요소</vt:lpstr>
      <vt:lpstr>시각화의 4대 요소</vt:lpstr>
      <vt:lpstr>시각화의 4대 요소</vt:lpstr>
      <vt:lpstr>시각화의 4대 요소</vt:lpstr>
      <vt:lpstr>시각화의 4대 요소</vt:lpstr>
      <vt:lpstr>시각화의 4대 요소</vt:lpstr>
      <vt:lpstr>시각화의 4대 요소</vt:lpstr>
      <vt:lpstr>시각화의 4대 요소</vt:lpstr>
      <vt:lpstr>시각화의 4대 요소</vt:lpstr>
      <vt:lpstr>시각화의 4대 요소</vt:lpstr>
      <vt:lpstr>시각화의 4대 요소</vt:lpstr>
      <vt:lpstr>시각화의 4대 요소</vt:lpstr>
      <vt:lpstr>시각화의 4대 요소</vt:lpstr>
      <vt:lpstr>시각화의 4대 요소</vt:lpstr>
      <vt:lpstr>잘 표현하기</vt:lpstr>
      <vt:lpstr>잘 표현하기</vt:lpstr>
      <vt:lpstr>잘 표현하기</vt:lpstr>
      <vt:lpstr>PowerPoint 프레젠테이션</vt:lpstr>
      <vt:lpstr>활용 실습</vt:lpstr>
      <vt:lpstr>활용 실습</vt:lpstr>
      <vt:lpstr>활용 실습</vt:lpstr>
      <vt:lpstr>활용 실습</vt:lpstr>
      <vt:lpstr>활용 실습</vt:lpstr>
      <vt:lpstr>활용 실습</vt:lpstr>
      <vt:lpstr>활용 실습</vt:lpstr>
      <vt:lpstr>3. 빅데이터 역량강화            </vt:lpstr>
      <vt:lpstr>역량 강화</vt:lpstr>
      <vt:lpstr>역량 강화</vt:lpstr>
      <vt:lpstr>역량 강화</vt:lpstr>
      <vt:lpstr> 감사합니다.</vt:lpstr>
    </vt:vector>
  </TitlesOfParts>
  <Company>Laires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Laires</dc:creator>
  <cp:lastModifiedBy>hsjang</cp:lastModifiedBy>
  <cp:revision>1909</cp:revision>
  <cp:lastPrinted>2011-08-19T07:36:11Z</cp:lastPrinted>
  <dcterms:created xsi:type="dcterms:W3CDTF">2011-09-14T09:47:33Z</dcterms:created>
  <dcterms:modified xsi:type="dcterms:W3CDTF">2016-03-08T04:47:31Z</dcterms:modified>
</cp:coreProperties>
</file>